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05" r:id="rId12"/>
    <p:sldId id="266" r:id="rId13"/>
    <p:sldId id="267" r:id="rId14"/>
    <p:sldId id="268" r:id="rId15"/>
    <p:sldId id="300" r:id="rId16"/>
    <p:sldId id="318" r:id="rId17"/>
    <p:sldId id="299" r:id="rId18"/>
    <p:sldId id="298" r:id="rId19"/>
    <p:sldId id="304" r:id="rId20"/>
    <p:sldId id="297" r:id="rId21"/>
    <p:sldId id="320" r:id="rId22"/>
    <p:sldId id="302" r:id="rId23"/>
    <p:sldId id="311" r:id="rId24"/>
    <p:sldId id="273" r:id="rId25"/>
    <p:sldId id="319" r:id="rId26"/>
    <p:sldId id="269" r:id="rId27"/>
    <p:sldId id="309" r:id="rId28"/>
    <p:sldId id="308" r:id="rId29"/>
    <p:sldId id="307" r:id="rId30"/>
    <p:sldId id="306" r:id="rId31"/>
    <p:sldId id="276" r:id="rId32"/>
    <p:sldId id="282" r:id="rId33"/>
    <p:sldId id="281" r:id="rId34"/>
    <p:sldId id="286" r:id="rId35"/>
    <p:sldId id="285" r:id="rId36"/>
    <p:sldId id="284" r:id="rId37"/>
    <p:sldId id="283" r:id="rId38"/>
    <p:sldId id="290" r:id="rId39"/>
    <p:sldId id="289" r:id="rId40"/>
    <p:sldId id="295" r:id="rId41"/>
    <p:sldId id="294" r:id="rId42"/>
    <p:sldId id="321" r:id="rId43"/>
    <p:sldId id="322" r:id="rId44"/>
    <p:sldId id="314" r:id="rId45"/>
    <p:sldId id="315" r:id="rId46"/>
    <p:sldId id="324" r:id="rId47"/>
    <p:sldId id="316" r:id="rId48"/>
    <p:sldId id="317" r:id="rId49"/>
    <p:sldId id="312" r:id="rId50"/>
    <p:sldId id="313" r:id="rId51"/>
    <p:sldId id="278" r:id="rId52"/>
    <p:sldId id="310" r:id="rId53"/>
    <p:sldId id="323" r:id="rId54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349" autoAdjust="0"/>
  </p:normalViewPr>
  <p:slideViewPr>
    <p:cSldViewPr>
      <p:cViewPr>
        <p:scale>
          <a:sx n="100" d="100"/>
          <a:sy n="100" d="100"/>
        </p:scale>
        <p:origin x="-19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4959961190394538"/>
          <c:y val="4.7122224310835674E-2"/>
          <c:w val="0.81960226278547443"/>
          <c:h val="0.7797390744421770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72843</c:v>
                </c:pt>
                <c:pt idx="1">
                  <c:v>74929</c:v>
                </c:pt>
                <c:pt idx="2">
                  <c:v>42433</c:v>
                </c:pt>
                <c:pt idx="3">
                  <c:v>64055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38570</c:v>
                </c:pt>
                <c:pt idx="1">
                  <c:v>49076</c:v>
                </c:pt>
                <c:pt idx="2">
                  <c:v>57419</c:v>
                </c:pt>
                <c:pt idx="3">
                  <c:v>76713</c:v>
                </c:pt>
              </c:numCache>
            </c:numRef>
          </c:val>
        </c:ser>
        <c:shape val="cylinder"/>
        <c:axId val="81882112"/>
        <c:axId val="81896192"/>
        <c:axId val="0"/>
      </c:bar3DChart>
      <c:catAx>
        <c:axId val="818821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896192"/>
        <c:crosses val="autoZero"/>
        <c:auto val="1"/>
        <c:lblAlgn val="ctr"/>
        <c:lblOffset val="100"/>
      </c:catAx>
      <c:valAx>
        <c:axId val="818961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882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532507856407985"/>
          <c:y val="0.91968640908630839"/>
          <c:w val="0.8418978824443426"/>
          <c:h val="5.4567410435156068E-2"/>
        </c:manualLayout>
      </c:layout>
      <c:txPr>
        <a:bodyPr/>
        <a:lstStyle/>
        <a:p>
          <a:pPr>
            <a:defRPr sz="11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Доходы бюджета</a:t>
            </a:r>
            <a:endParaRPr lang="ru-RU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72843</c:v>
                </c:pt>
                <c:pt idx="1">
                  <c:v>74929</c:v>
                </c:pt>
                <c:pt idx="2">
                  <c:v>42433</c:v>
                </c:pt>
                <c:pt idx="3">
                  <c:v>64055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38570</c:v>
                </c:pt>
                <c:pt idx="1">
                  <c:v>49076</c:v>
                </c:pt>
                <c:pt idx="2">
                  <c:v>57419</c:v>
                </c:pt>
                <c:pt idx="3">
                  <c:v>76713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131839</c:v>
                </c:pt>
                <c:pt idx="1">
                  <c:v>66070</c:v>
                </c:pt>
                <c:pt idx="2">
                  <c:v>92576</c:v>
                </c:pt>
                <c:pt idx="3">
                  <c:v>83049</c:v>
                </c:pt>
              </c:numCache>
            </c:numRef>
          </c:val>
        </c:ser>
        <c:gapWidth val="75"/>
        <c:shape val="box"/>
        <c:axId val="93903104"/>
        <c:axId val="93908992"/>
        <c:axId val="0"/>
      </c:bar3DChart>
      <c:catAx>
        <c:axId val="93903104"/>
        <c:scaling>
          <c:orientation val="minMax"/>
        </c:scaling>
        <c:axPos val="b"/>
        <c:numFmt formatCode="General" sourceLinked="1"/>
        <c:majorTickMark val="none"/>
        <c:tickLblPos val="nextTo"/>
        <c:crossAx val="93908992"/>
        <c:crosses val="autoZero"/>
        <c:auto val="1"/>
        <c:lblAlgn val="ctr"/>
        <c:lblOffset val="100"/>
      </c:catAx>
      <c:valAx>
        <c:axId val="9390899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93903104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C9275-835A-404C-A70C-10D0F72775DB}" type="datetimeFigureOut">
              <a:rPr lang="ru-RU" smtClean="0"/>
              <a:pPr/>
              <a:t>02.07.2019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58C65-34F0-47BD-9750-E42B9DBCB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58C65-34F0-47BD-9750-E42B9DBCBAA9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1AE12-851F-48CD-92FB-37D9A97BC2E2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6F03-3755-44DC-AB39-D4CE67B65A2F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89687-9449-4B26-9C29-84F0DE1A4EF4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E40F-7E69-4F6E-B4D3-6CBF44BEBF2E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F2445-33AC-4FAC-A3B7-7D75746343BE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E586E-383F-4797-93A0-A31139B6F33E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0E9D0-A402-4CFE-A388-53C3E34463EA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06018-7FDB-40C7-B2FA-A302684EFB3F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8A8D-39AA-4A2F-8D67-52AFF1C79411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1E3A2-1CB8-4EAB-9955-D1E793D47195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019F4-8771-4F9C-932D-5E12CFAB80AA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2FFA7-89D1-48BB-8B7C-04C2F425417B}" type="datetime1">
              <a:rPr lang="ru-RU" smtClean="0"/>
              <a:pPr/>
              <a:t>02.07.2019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17263-9E37-4961-9ED5-79CC602175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6.pn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6.png"/><Relationship Id="rId7" Type="http://schemas.openxmlformats.org/officeDocument/2006/relationships/image" Target="../media/image56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lobus.guide/city/yantarniy" TargetMode="External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715436" cy="150019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5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ИНВЕСТИЦИОННЫЙ ПАСПОРТ</a:t>
            </a:r>
            <a:endParaRPr lang="ru-RU" sz="45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5357826"/>
            <a:ext cx="5857916" cy="1143008"/>
          </a:xfrm>
        </p:spPr>
        <p:txBody>
          <a:bodyPr>
            <a:normAutofit fontScale="47500" lnSpcReduction="20000"/>
          </a:bodyPr>
          <a:lstStyle/>
          <a:p>
            <a:r>
              <a:rPr lang="ru-RU" sz="4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униципального образования </a:t>
            </a:r>
          </a:p>
          <a:p>
            <a:r>
              <a:rPr lang="ru-RU" sz="6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«Янтарный городской округ»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2019г.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00174"/>
            <a:ext cx="4207775" cy="3929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Бюджет МО «Янтарный городской округ»</a:t>
            </a:r>
            <a:endParaRPr kumimoji="0" lang="ru-RU" sz="32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6" name="Диаграмма 5"/>
          <p:cNvGraphicFramePr/>
          <p:nvPr/>
        </p:nvGraphicFramePr>
        <p:xfrm>
          <a:off x="4714876" y="1285860"/>
          <a:ext cx="428624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428738"/>
          <a:ext cx="4429155" cy="2143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2367"/>
                <a:gridCol w="545126"/>
                <a:gridCol w="613268"/>
                <a:gridCol w="613268"/>
                <a:gridCol w="545126"/>
              </a:tblGrid>
              <a:tr h="288946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9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доходы физ.лиц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20033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24469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32888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40668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на</a:t>
                      </a:r>
                      <a:r>
                        <a:rPr lang="ru-RU" sz="9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нефтепродукты</a:t>
                      </a:r>
                      <a:endParaRPr lang="ru-RU" sz="900" b="0" i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1743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1379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1511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1928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УСН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3208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4256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2966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4306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вмененный доход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2293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2611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2452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2491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r>
                        <a:rPr lang="ru-RU" sz="9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имущество физ. лиц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1029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1107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организаций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2306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2189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1902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2034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Госпошлина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1774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35327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37763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-340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11410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3643313"/>
          <a:ext cx="4357719" cy="2857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8297"/>
                <a:gridCol w="536334"/>
                <a:gridCol w="603377"/>
                <a:gridCol w="603377"/>
                <a:gridCol w="536334"/>
              </a:tblGrid>
              <a:tr h="29547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1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Аренда имущества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909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889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647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713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Аренда земли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30726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20853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25820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25054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Реализация </a:t>
                      </a:r>
                      <a:r>
                        <a:rPr lang="ru-RU" sz="900" b="0" i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муниц-го</a:t>
                      </a:r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 имущества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12025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Продажа земельных участков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3648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10980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28092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46354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40189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доходы от компенсаций затрат бюджетов городских округов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1060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2786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1153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1135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Штрафные санкции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844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Административные платежи и сборы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306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1568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40189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Негативное воздействие на окружающую среду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485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811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997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1446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51181">
                <a:tc>
                  <a:txBody>
                    <a:bodyPr/>
                    <a:lstStyle/>
                    <a:p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898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479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-109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lang="ru-RU" sz="9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10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500174"/>
          <a:ext cx="5214974" cy="2693477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487140"/>
                <a:gridCol w="641843"/>
                <a:gridCol w="722074"/>
                <a:gridCol w="722074"/>
                <a:gridCol w="641843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</a:t>
                      </a:r>
                      <a:r>
                        <a:rPr lang="ru-RU" sz="13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трансферты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314856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Дотация</a:t>
                      </a:r>
                      <a:r>
                        <a:rPr lang="ru-RU" sz="11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 выравнивание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8913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9893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314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Прочая дотация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10997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8542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30023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8431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14856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Субсидия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73185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11206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16316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24429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14856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39127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38483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46502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46545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14856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3644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14856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</a:t>
                      </a:r>
                      <a:r>
                        <a:rPr lang="ru-RU" sz="1100" b="0" i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субсидии прошлых лет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-627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-2130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-272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04275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248842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190075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199275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223817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4429132"/>
          <a:ext cx="5143537" cy="1853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3069"/>
                <a:gridCol w="633051"/>
                <a:gridCol w="712183"/>
                <a:gridCol w="712183"/>
                <a:gridCol w="633051"/>
              </a:tblGrid>
              <a:tr h="500066">
                <a:tc>
                  <a:txBody>
                    <a:bodyPr/>
                    <a:lstStyle/>
                    <a:p>
                      <a:pPr algn="l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338423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72843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74929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42433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64055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338423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38570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49076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57419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76713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38423">
                <a:tc>
                  <a:txBody>
                    <a:bodyPr/>
                    <a:lstStyle/>
                    <a:p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131839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66070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92576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83049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38423">
                <a:tc>
                  <a:txBody>
                    <a:bodyPr/>
                    <a:lstStyle/>
                    <a:p>
                      <a:r>
                        <a:rPr lang="ru-RU" sz="11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1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248842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197150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199275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dirty="0" smtClean="0">
                          <a:latin typeface="Times New Roman" pitchFamily="18" charset="0"/>
                          <a:cs typeface="Times New Roman" pitchFamily="18" charset="0"/>
                        </a:rPr>
                        <a:t>223817</a:t>
                      </a:r>
                      <a:endParaRPr lang="ru-RU" sz="11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5572132" y="1500174"/>
          <a:ext cx="347662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Бюджет МО «Янтарный городской округ»</a:t>
            </a:r>
            <a:endParaRPr kumimoji="0" lang="ru-RU" sz="32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Экономические особенности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TextBox 5"/>
          <p:cNvSpPr txBox="1"/>
          <p:nvPr/>
        </p:nvSpPr>
        <p:spPr>
          <a:xfrm>
            <a:off x="428596" y="1357298"/>
            <a:ext cx="850112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Экономику Янтарного составляют две основные сферы: янтарная и туристическая. По состоянию на 01.01.2019 года на территории МО «Янтарный городской округ» зарегистрировано 363 субъекта хозяйственной деятельности, из них 361 субъекты МСП. 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000496" y="2357430"/>
            <a:ext cx="4857784" cy="246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Отраслевая структура субъектов малого и среднего предпринимательства следующая: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ts val="500"/>
              </a:spcBef>
              <a:spcAft>
                <a:spcPts val="50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-предоставление услуг – 35%;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ts val="500"/>
              </a:spcBef>
              <a:spcAft>
                <a:spcPts val="50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-янтарное производство – 30%;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-торговля – 24%;</a:t>
            </a:r>
          </a:p>
          <a:p>
            <a:pPr algn="just" eaLnBrk="0" fontAlgn="base" hangingPunct="0">
              <a:spcBef>
                <a:spcPts val="500"/>
              </a:spcBef>
              <a:spcAft>
                <a:spcPts val="50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-строительство, производство  - 12%.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-гостиница, рестораны, кафе – 5%;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strana.ru/media/images/original/original24028958.jpg"/>
          <p:cNvPicPr>
            <a:picLocks noChangeAspect="1" noChangeArrowheads="1"/>
          </p:cNvPicPr>
          <p:nvPr/>
        </p:nvPicPr>
        <p:blipFill>
          <a:blip r:embed="rId3" cstate="print"/>
          <a:srcRect r="6667"/>
          <a:stretch>
            <a:fillRect/>
          </a:stretch>
        </p:blipFill>
        <p:spPr bwMode="auto">
          <a:xfrm>
            <a:off x="6429388" y="4929198"/>
            <a:ext cx="2500330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://day-off39.ru/images/uploads/otdyh-kld-obl/yantarnyj/restorany-i-kafe-v-yantarno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357430"/>
            <a:ext cx="3500462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https://img13.raui.ru/2018/04/13/9762768/ce34cad1f154b22e1df2e003bf20b122.jpg"/>
          <p:cNvPicPr>
            <a:picLocks noChangeAspect="1" noChangeArrowheads="1"/>
          </p:cNvPicPr>
          <p:nvPr/>
        </p:nvPicPr>
        <p:blipFill>
          <a:blip r:embed="rId5" cstate="print"/>
          <a:srcRect r="21875"/>
          <a:stretch>
            <a:fillRect/>
          </a:stretch>
        </p:blipFill>
        <p:spPr bwMode="auto">
          <a:xfrm>
            <a:off x="4071934" y="4929198"/>
            <a:ext cx="2286016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http://is-39.ru/wp-content/uploads/2012/10/IMG_83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643446"/>
            <a:ext cx="350046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Ведущие предприятия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2000240"/>
            <a:ext cx="4071966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АО</a:t>
            </a:r>
            <a:r>
              <a:rPr kumimoji="0" lang="ru-RU" sz="13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«Калининградский янтарный комбинат» -  ведет промышленную добычу янтаря (среднесписочная численность работников за 2018 год – 514 человек). Среднемесячная заработная плата работников за 2018 год составила 52 262 руб.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285860"/>
            <a:ext cx="78581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Основными промышленными объектами муниципального образования «Янтарный городской округ» являются: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643438" y="5143512"/>
            <a:ext cx="3929090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АО «Янтарный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Ювелирпром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(численность работающих за 2018год  – 186 человека) – основное предприятие по обработке янтаря и производству янтарных изделий. Среднемесячная заработная плата работников за 2018 год составила 41 000 руб.</a:t>
            </a: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6" name="Picture 12" descr="http://coolrobo.ru/uploads/posts/2015-04/14286822163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71810"/>
            <a:ext cx="4071966" cy="3260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expojeweller.ru/media/gallery/photos/DSC050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143116"/>
            <a:ext cx="400052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13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Торговля и услуги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4143380"/>
          <a:ext cx="2214578" cy="2474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861"/>
                <a:gridCol w="491717"/>
              </a:tblGrid>
              <a:tr h="50006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Розничная торговля и общественное питание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48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Всего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29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Магазины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534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Аптеки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05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Столовые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Calibri"/>
                        </a:rPr>
                        <a:t>, закусочные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35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АЗС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13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Специализированные сельскохозяйственные рынки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1571612"/>
          <a:ext cx="2214579" cy="2496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934"/>
                <a:gridCol w="553645"/>
              </a:tblGrid>
              <a:tr h="28575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Бытовое обслуживание населения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52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Всего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95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Бани 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10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Calibri"/>
                        </a:rPr>
                        <a:t>Ритуальные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175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Швейные</a:t>
                      </a:r>
                      <a:r>
                        <a:rPr lang="ru-RU" sz="12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 мастерские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175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Автомастерские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56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Изготовление мебели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Парикмахерские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Calibri"/>
                        </a:rPr>
                        <a:t>7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175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Calibri"/>
                        </a:rPr>
                        <a:t>Фотоуслуги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069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Calibri"/>
                        </a:rPr>
                        <a:t>Прочие услуги</a:t>
                      </a:r>
                      <a:endParaRPr lang="ru-RU" sz="12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7652" name="Picture 4" descr="https://ic.pics.livejournal.com/rumyantsevphoto/20416150/550584/550584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500174"/>
            <a:ext cx="3037135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 descr="\\Terminal-server\public\ОБМЕН ДОКУМЕНТАМИ\Алексеева Ю.Б\Инвестиционный паспорт\IMG_13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000504"/>
            <a:ext cx="300039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\\Terminal-server\public\ОБМЕН ДОКУМЕНТАМИ\Алексеева Ю.Б\Инвестиционный паспорт\IMG_13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500174"/>
            <a:ext cx="295277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i9.photo.2gis.com/images/geo/40/5629499548451779_e28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4000504"/>
            <a:ext cx="314591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Рисунок 2" descr="6ш4цш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786058"/>
            <a:ext cx="3857652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3906A9A-2EA4-47C6-9072-53737D3208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214810" y="3929066"/>
            <a:ext cx="4429156" cy="2756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D:\Documents and Settings\luchnikova.e\Рабочий стол\икыкИ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1285860"/>
            <a:ext cx="450059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Объекты привлечения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357158" y="1357298"/>
          <a:ext cx="3786214" cy="1407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4"/>
              </a:tblGrid>
              <a:tr h="386691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МУЗЕИ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371747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Музейно-выставочный комплекс «Янтарный замок»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54070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Выставочный зал «Янтарная палата»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4851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Смотровая площадка Приморского карьера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15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16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Объекты культурного наследия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428736"/>
          <a:ext cx="8113316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571768"/>
                <a:gridCol w="2755466"/>
              </a:tblGrid>
              <a:tr h="309279"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 культурного наследия Калининградской области регионального значения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50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объекта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культурного наследия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Датировка объекта культурного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наследия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 объекта культурного наследия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6391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Кирха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XX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Янтарный ул. Советская, 67а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6906"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Объекта культурного наследия Калининградской области муниципального значения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8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Братская могила советских воинов,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погибших в апреле 1945г.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1959г.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Янтарный ул. Советская,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6391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Парк «Янтарный»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XIX 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в.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Янтарный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8" y="3357562"/>
          <a:ext cx="4429156" cy="3143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276"/>
                <a:gridCol w="767843"/>
                <a:gridCol w="2520037"/>
              </a:tblGrid>
              <a:tr h="63745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Объектов культурного наследия Калининградской области подлежащих государственной охране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885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Башня водонапорная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нач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. ХХ в.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Железнодорожная, 5 б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38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Дом жилой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нач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. ХХ в.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40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389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Дом жилой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нач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. ХХ в.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42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08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Дом жилой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нач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. ХХ в.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50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418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Дом жилой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нач. ХХ в.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52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194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Дом жилой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нач. ХХ в.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58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180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Дом жилой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нач. ХХ в.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67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885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Здание "</a:t>
                      </a: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Шлосс-отеля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1870 г.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68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885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Здание кинотеатра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Calibri"/>
                          <a:cs typeface="Times New Roman"/>
                        </a:rPr>
                        <a:t>нач</a:t>
                      </a: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. ХХ в.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пос. Янтарный, ул. Советская, 70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897E2F45-7CFC-45BC-BABE-FB29BC0B23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857752" y="3357562"/>
            <a:ext cx="3693534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Объекты привлечения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Рисунок 6" descr="7128fbdb32c92af_304.c496a6ba86_g-midd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1500174"/>
            <a:ext cx="2286016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стадион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4214818"/>
            <a:ext cx="257176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C:\Documents and Settings\Proektor\Мои документы\Загрузки\FB_IMG_15081435708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4214818"/>
            <a:ext cx="228601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57158" y="1500174"/>
          <a:ext cx="3643338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</a:tblGrid>
              <a:tr h="465944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Учреждения культуры и туризма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47938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МБУ «Дом культуры имени В.Н. Рожкова»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26638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МБУДО «ДШИ» Янтарного городского округа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26638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АУК «Парк имени М. Беккера»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590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МАУ «Центр комплексного развития туризма «Янтарный»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8" y="4214818"/>
          <a:ext cx="3643338" cy="2000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</a:tblGrid>
              <a:tr h="527407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Объекты спорта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7025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МБУ «Спортивный комплекс Янтарный»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82916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Стадион пляжных видов спорта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82916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стадиона «</a:t>
                      </a:r>
                      <a:r>
                        <a:rPr lang="ru-RU" sz="13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Газпром-детям</a:t>
                      </a:r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74" name="Picture 2" descr="http://photos.wikimapia.org/p/00/01/26/92/70_big.jpg"/>
          <p:cNvPicPr>
            <a:picLocks noChangeAspect="1" noChangeArrowheads="1"/>
          </p:cNvPicPr>
          <p:nvPr/>
        </p:nvPicPr>
        <p:blipFill>
          <a:blip r:embed="rId6"/>
          <a:srcRect r="356" b="9999"/>
          <a:stretch>
            <a:fillRect/>
          </a:stretch>
        </p:blipFill>
        <p:spPr bwMode="auto">
          <a:xfrm>
            <a:off x="4143372" y="1500174"/>
            <a:ext cx="250033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17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B4A980A-F916-412D-8066-03B92C0F02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357686" y="1428737"/>
            <a:ext cx="4500594" cy="3181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8E203B8-AB50-4514-9BB4-3271E53D78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357686" y="4786322"/>
            <a:ext cx="4570878" cy="1826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егч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86190"/>
            <a:ext cx="378621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Объекты привлечения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34" y="1500175"/>
          <a:ext cx="3643338" cy="2240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</a:tblGrid>
              <a:tr h="41482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Объекты отдыха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3933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Парк имени М. Беккера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27578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Морской променад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27578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Пляжный комплекс «Янтарный пляж»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73660">
                <a:tc>
                  <a:txBody>
                    <a:bodyPr/>
                    <a:lstStyle/>
                    <a:p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Дайвинг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центры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532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Конно-спортивный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клуб «Беккер»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18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Янтарный пляж «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Голубой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 флаг»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28596" y="1428736"/>
            <a:ext cx="57864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Янтарный пляж – это комплекс пляжей оборудованных по европейским стандартам пляжных комплексов и получивших знак экологического отличия пляжей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флаг.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флаг – международный символ, награда присуждаемая пляжам отвечающим высоким экологическим стандартам, средствам безопасности и сервиса.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4286248" y="2786058"/>
            <a:ext cx="471487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Янтарном на сегодняшний день работает два пляжных комплекса оборудованные по европейскому стандарту.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0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Пляжный комплекс «Янтарный пляж» в 2018 году занял призовое место в номинации «Площадка для проведения событий. Общественные пространства»  в рамках Всероссийской  профессиональной премии «События России».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0" name="Picture 4" descr="https://ruwest.ru/upload/iblock/c75/c7509e71dabd594dca9f878e6706eb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357694"/>
            <a:ext cx="450059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3" name="Picture 7" descr="C:\temp\Rar$DRa0.203\IMG_2605.PNG"/>
          <p:cNvPicPr>
            <a:picLocks noChangeAspect="1" noChangeArrowheads="1"/>
          </p:cNvPicPr>
          <p:nvPr/>
        </p:nvPicPr>
        <p:blipFill>
          <a:blip r:embed="rId4"/>
          <a:srcRect t="17578" b="26172"/>
          <a:stretch>
            <a:fillRect/>
          </a:stretch>
        </p:blipFill>
        <p:spPr bwMode="auto">
          <a:xfrm>
            <a:off x="2428860" y="2714620"/>
            <a:ext cx="1709738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4" name="Picture 8" descr="C:\temp\Rar$DRa0.203\IMG_2606.PNG"/>
          <p:cNvPicPr>
            <a:picLocks noChangeAspect="1" noChangeArrowheads="1"/>
          </p:cNvPicPr>
          <p:nvPr/>
        </p:nvPicPr>
        <p:blipFill>
          <a:blip r:embed="rId5"/>
          <a:srcRect t="17578" r="-279" b="43750"/>
          <a:stretch>
            <a:fillRect/>
          </a:stretch>
        </p:blipFill>
        <p:spPr bwMode="auto">
          <a:xfrm>
            <a:off x="357158" y="4429132"/>
            <a:ext cx="3786214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6" name="Picture 10" descr="https://nv.ua/system/Article/posters/_1265/original/28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357298"/>
            <a:ext cx="2571768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5548" name="Picture 12" descr="https://im0-tub-ru.yandex.net/i?id=4aeeedbf40a61dd03b20aca5e9bacfae-l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2857496"/>
            <a:ext cx="192882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19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857232"/>
            <a:ext cx="3971924" cy="35719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Уважаемые дамы и господа!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947" y="0"/>
            <a:ext cx="1224053" cy="114298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8" name="TextBox 7"/>
          <p:cNvSpPr txBox="1"/>
          <p:nvPr/>
        </p:nvSpPr>
        <p:spPr>
          <a:xfrm>
            <a:off x="3857620" y="1214422"/>
            <a:ext cx="49292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протяжении 15 лет приморский городок Янтарный привлекает туристов из самых разных уголков мира. Этот маленький город расположен на северо-западе Калининградской области, в 46 км. от областного центра – г. Калининграда.</a:t>
            </a:r>
          </a:p>
          <a:p>
            <a:pPr indent="4572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Янтарный – это край, где старая часть города: мост, кирха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века, парк, фахверковые дома – мирно соседствуют с новыми проектами: площадью Мастеров, променадом, гостиничными и пляжными комплексами. Сегодня активно развивается сфера туризма, янтарное производство и торговля. Формирование благоприятного инвестиционного климата является одним из основных условий динамичного развития Янтарного.</a:t>
            </a:r>
          </a:p>
          <a:p>
            <a:pPr indent="4572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настоящее время Янтарный представляет собой специализированный промышленный центр с рекреационными функциями. Территория округа входит в границы Приморской функциональной рекреационной зоны, и определена генеральным планом в качестве одного из основных урбанизированных районов преимущественного развития городских функций.</a:t>
            </a:r>
          </a:p>
          <a:p>
            <a:pPr indent="4572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Приглашаем инвесторов к сотрудничеству. Мы уверены, что только совместными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усилиями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сможем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добиться ощутимых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результатов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обеспечить динамичное развитие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5143512"/>
            <a:ext cx="2928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 уважением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Глава администрации 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МО «Янтарный городской округ»</a:t>
            </a:r>
          </a:p>
          <a:p>
            <a:pPr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Алексей Сергеевич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Заливатский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Анна\Desktop\Алексеева Ю.Б\Инвестиционный паспорт\IMG_5529.JPG"/>
          <p:cNvPicPr>
            <a:picLocks noChangeAspect="1" noChangeArrowheads="1"/>
          </p:cNvPicPr>
          <p:nvPr/>
        </p:nvPicPr>
        <p:blipFill>
          <a:blip r:embed="rId3" cstate="print"/>
          <a:srcRect l="17105" r="7895" b="-72"/>
          <a:stretch>
            <a:fillRect/>
          </a:stretch>
        </p:blipFill>
        <p:spPr bwMode="auto">
          <a:xfrm rot="16200000">
            <a:off x="-35751" y="1393017"/>
            <a:ext cx="4143404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78579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 </a:t>
            </a:r>
          </a:p>
          <a:p>
            <a:endParaRPr lang="ru-RU" sz="1400" b="1" dirty="0" smtClean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E01F59D-3680-4FD6-A241-D309E0061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285720" y="4357694"/>
            <a:ext cx="2469977" cy="2306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B9496A3-BB18-42BF-96C6-9A297E22DE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928926" y="4429132"/>
            <a:ext cx="271464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349C90C-1131-48A4-A163-3370002A30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929322" y="3500438"/>
            <a:ext cx="300039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Событийный туризм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2714620"/>
          <a:ext cx="3071834" cy="1666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</a:tblGrid>
              <a:tr h="34232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Июль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339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Областной Чемпионат по плаванию «Янтарная миля»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0339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Петропавловские встречи в Янтарном (музыкальный фестиваль)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1168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города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05309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Открытый турнир по конкуру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85720" y="1357298"/>
          <a:ext cx="2714644" cy="1305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</a:tblGrid>
              <a:tr h="37514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624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Балтийский песчаный марафон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624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парка имени М. Беккера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37923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Открытие туристического сезона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071802" y="2714620"/>
          <a:ext cx="2643206" cy="1714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</a:tblGrid>
              <a:tr h="37494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Август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6085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Пляжный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алтимат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фрисби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6085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Триатлон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37737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Всероссийский День физкультурника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09663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Шоу Бикини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3000364" y="1357298"/>
          <a:ext cx="2714644" cy="1352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</a:tblGrid>
              <a:tr h="37514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624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Фестиваль пляжных видов спорта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29624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Арена гладиаторов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37923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Открытый Чемпионат России по ловле янтаря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 descr="http://exclav.ru/images/stories/YDG/1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285860"/>
            <a:ext cx="278608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14348" y="285728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Пункты проката</a:t>
            </a:r>
            <a:endParaRPr kumimoji="0" lang="ru-RU" sz="29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1357298"/>
          <a:ext cx="3500462" cy="185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1428760"/>
              </a:tblGrid>
              <a:tr h="51402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Пункты проката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5913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Гостиница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«Беккер»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велосипеды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05913"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Отель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«Акватория»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None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велосипеды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531543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Туристический комплекс «Вальтер»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лодки катамараны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6802" name="Picture 2" descr="https://static.tildacdn.com/tild6430-3361-4936-a462-323135653837/yantar-kaliningrad.jpg"/>
          <p:cNvPicPr>
            <a:picLocks noChangeAspect="1" noChangeArrowheads="1"/>
          </p:cNvPicPr>
          <p:nvPr/>
        </p:nvPicPr>
        <p:blipFill>
          <a:blip r:embed="rId3"/>
          <a:srcRect l="938" b="7499"/>
          <a:stretch>
            <a:fillRect/>
          </a:stretch>
        </p:blipFill>
        <p:spPr bwMode="auto">
          <a:xfrm>
            <a:off x="214282" y="3214686"/>
            <a:ext cx="3714776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4000496" y="4429132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На озере «Янтарное» находится пункт проката по сдаче в аренду досок и весел для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SUP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Серфинга.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00496" y="5072074"/>
            <a:ext cx="49292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SUP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Серфинга - это словосочетание в переводе на русский означает «Стоя с веслом». Серфинг стоя с веслом на доске – это относительно новый и очень многосторонний вид водного спорта, чья популярность растет с каждым днем.</a:t>
            </a:r>
          </a:p>
        </p:txBody>
      </p:sp>
      <p:pic>
        <p:nvPicPr>
          <p:cNvPr id="76803" name="Picture 3" descr="\\Terminal-server\public\ОБМЕН ДОКУМЕНТАМИ\Алексеева Ю.Б\FB_IMG_15504970292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1285860"/>
            <a:ext cx="250033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04" name="Picture 4" descr="C:\Users\Анна\Desktop\Алексеева Ю.Б\Инвестиционный паспорт\фото картинки\Янтарный\_MG_90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786322"/>
            <a:ext cx="3643338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6806" name="Picture 6" descr="http://www.yanivfrenkel.com/wp-content/uploads/SUP-21-of-24.jpg"/>
          <p:cNvPicPr>
            <a:picLocks noChangeAspect="1" noChangeArrowheads="1"/>
          </p:cNvPicPr>
          <p:nvPr/>
        </p:nvPicPr>
        <p:blipFill>
          <a:blip r:embed="rId6"/>
          <a:srcRect l="38667"/>
          <a:stretch>
            <a:fillRect/>
          </a:stretch>
        </p:blipFill>
        <p:spPr bwMode="auto">
          <a:xfrm>
            <a:off x="4071934" y="1285860"/>
            <a:ext cx="2379618" cy="3195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2" descr="IMG_232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500306"/>
            <a:ext cx="2786082" cy="2196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14348" y="214290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Приграничное сотрудничество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4514" name="Picture 2" descr="http://day-off39.ru/images/uploads/otdyh-kld-obl/otdyh-obl/promenad-v-yantarnom/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786322"/>
            <a:ext cx="2786081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00034" y="1285860"/>
            <a:ext cx="8429684" cy="571504"/>
          </a:xfrm>
          <a:prstGeom prst="roundRect">
            <a:avLst/>
          </a:prstGeom>
          <a:solidFill>
            <a:schemeClr val="tx2">
              <a:lumMod val="20000"/>
              <a:lumOff val="80000"/>
              <a:alpha val="75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Проект:  Янтарное побережье Балтики. развитие трансграничной  территории  путем модернизации и создания инфраструктуры туризма (Россия-Польша)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596" y="1928802"/>
            <a:ext cx="8429684" cy="500066"/>
          </a:xfrm>
          <a:prstGeom prst="roundRect">
            <a:avLst/>
          </a:prstGeom>
          <a:solidFill>
            <a:schemeClr val="tx2">
              <a:lumMod val="20000"/>
              <a:lumOff val="80000"/>
              <a:alpha val="75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76213"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Результат: Строительство    морского променада (водная и сухопутная часть )  в     Янтарном</a:t>
            </a:r>
          </a:p>
        </p:txBody>
      </p:sp>
      <p:pic>
        <p:nvPicPr>
          <p:cNvPr id="64516" name="Picture 4" descr="https://www.newkaliningrad.ru/upload/iblock/b02/b020d386d8c88813bb37bac110a85a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500306"/>
            <a:ext cx="2928957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18" name="Picture 6" descr="https://www.tury.ru/img.php?gid=328479&amp;pid=2439717&amp;v=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500306"/>
            <a:ext cx="264320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0" name="Picture 8" descr="http://day-off39.ru/images/uploads/otdyh-kld-obl/otdyh-obl/promenad-v-yantarnom/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4714884"/>
            <a:ext cx="264320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4522" name="Picture 10" descr="https://chemodanus.ru/upload/information_system_143/3/2/4/item_3240/002-promena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714884"/>
            <a:ext cx="3000396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22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428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Picture 2" descr="https://images.trvl-media.com/hotels/6000000/5350000/5347000/5346991/078e71dc_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857628"/>
            <a:ext cx="2928958" cy="2094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https://photo.hotellook.com/image_v2/limit/7485871330/844/422.au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000240"/>
            <a:ext cx="292895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2" descr="https://hotels.anywayanyday.com/hotelimages_new/c8/a3/e1/86318a/E7BB1E_2c_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928802"/>
            <a:ext cx="307180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ttps://t-ec.bstatic.com/images/hotel/max1024x768/174/1744753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857628"/>
            <a:ext cx="278608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http://www.setvik.com/wp-content/uploads/2015/08/ann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3857628"/>
            <a:ext cx="3143272" cy="2071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143240" y="6000768"/>
            <a:ext cx="2428892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Гостиничный комплекс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Шлосс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Отель»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71802" y="1428736"/>
            <a:ext cx="2500362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Гостиница «Беккер»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6000768"/>
            <a:ext cx="2428892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Отель «Акватория»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72198" y="1428736"/>
            <a:ext cx="2500298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Отель «Аквамарин»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15074" y="6000768"/>
            <a:ext cx="2357454" cy="5000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Гостиница «Анна»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57190" y="142852"/>
            <a:ext cx="7329510" cy="107157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Отели и гостиницы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85720" y="2071678"/>
          <a:ext cx="2428892" cy="1785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</a:tblGrid>
              <a:tr h="417146">
                <a:tc>
                  <a:txBody>
                    <a:bodyPr/>
                    <a:lstStyle/>
                    <a:p>
                      <a:r>
                        <a:rPr lang="ru-RU" sz="12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Наполняемость в среднем -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17146">
                <a:tc>
                  <a:txBody>
                    <a:bodyPr/>
                    <a:lstStyle/>
                    <a:p>
                      <a:r>
                        <a:rPr lang="ru-RU" sz="12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количество -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75829">
                <a:tc>
                  <a:txBody>
                    <a:bodyPr/>
                    <a:lstStyle/>
                    <a:p>
                      <a:r>
                        <a:rPr lang="ru-RU" sz="12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Места размещения</a:t>
                      </a:r>
                      <a:r>
                        <a:rPr lang="ru-RU" sz="125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</a:t>
                      </a:r>
                      <a:r>
                        <a:rPr lang="ru-RU" sz="125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  <a:endParaRPr lang="ru-RU" sz="125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75829">
                <a:tc>
                  <a:txBody>
                    <a:bodyPr/>
                    <a:lstStyle/>
                    <a:p>
                      <a:r>
                        <a:rPr lang="ru-RU" sz="125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Номерной фонд - </a:t>
                      </a:r>
                      <a:r>
                        <a:rPr lang="ru-RU" sz="12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952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2" name="Скругленный прямоугольник 21"/>
          <p:cNvSpPr/>
          <p:nvPr/>
        </p:nvSpPr>
        <p:spPr>
          <a:xfrm>
            <a:off x="214282" y="1428736"/>
            <a:ext cx="2500362" cy="5715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Гостиницы и гостевые дома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7" name="Picture 2" descr="https://www.tourprom.ru/site_media/images/upload/2016/3/26/poiphoto/cache/slide-3_1_w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785926"/>
            <a:ext cx="292895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s-ec.bstatic.com/images/hotel/max1024x768/711/711876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1785927"/>
            <a:ext cx="278608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https://kaliningrad.rus-resort.ru/image/hotel/1847/18/35717_bekk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571876"/>
            <a:ext cx="285752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4" descr="http://i6.otzovik.com/2018/06/05/6553640/img/75152160.jpeg"/>
          <p:cNvPicPr>
            <a:picLocks noChangeAspect="1" noChangeArrowheads="1"/>
          </p:cNvPicPr>
          <p:nvPr/>
        </p:nvPicPr>
        <p:blipFill>
          <a:blip r:embed="rId6"/>
          <a:srcRect r="-1" b="9999"/>
          <a:stretch>
            <a:fillRect/>
          </a:stretch>
        </p:blipFill>
        <p:spPr bwMode="auto">
          <a:xfrm>
            <a:off x="3143240" y="3571876"/>
            <a:ext cx="2931604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https://baltexotic.ru/upload/iblock/371/%D0%B3%D0%B0%D0%BB%D0%B5%D1%80%D0%B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785926"/>
            <a:ext cx="2857520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42910" y="1428736"/>
            <a:ext cx="2286016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Ресторан «Галера»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00430" y="1428736"/>
            <a:ext cx="2286016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Ресторан «Беккер»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57950" y="1428736"/>
            <a:ext cx="2286016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Ресторан «</a:t>
            </a:r>
            <a:r>
              <a:rPr lang="ru-RU" sz="1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Шлосс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Отель»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5572140"/>
            <a:ext cx="2286016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Кафе «Дача»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57950" y="5572140"/>
            <a:ext cx="2286016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Летнее кафе «Беккер»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0034" y="142852"/>
            <a:ext cx="7329510" cy="107157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Кафе и рестораны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2" name="Picture 20" descr="https://img-fotki.yandex.ru/get/749077/34986614.72/0_1d63fe_8c01a6c9_X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3571876"/>
            <a:ext cx="2928958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71472" y="5572140"/>
            <a:ext cx="2286016" cy="42862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Пиццерия «Базилик»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596" y="6143644"/>
            <a:ext cx="2500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Общее количество 17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28596" y="6357958"/>
            <a:ext cx="1961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Мест размещения 340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0"/>
            <a:ext cx="1357290" cy="1267395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472" y="0"/>
            <a:ext cx="7329510" cy="10001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инфраструктура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Туристическая карта </a:t>
            </a:r>
          </a:p>
        </p:txBody>
      </p:sp>
      <p:pic>
        <p:nvPicPr>
          <p:cNvPr id="74754" name="Picture 2" descr="\\Terminal-server\public\ОБМЕН ДОКУМЕНТАМИ\Алексеева Ю.Б\карт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4422"/>
            <a:ext cx="9144000" cy="5214973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6488668"/>
            <a:ext cx="4000528" cy="369332"/>
          </a:xfrm>
          <a:prstGeom prst="rect">
            <a:avLst/>
          </a:prstGeom>
          <a:solidFill>
            <a:schemeClr val="tx2">
              <a:lumMod val="20000"/>
              <a:lumOff val="80000"/>
              <a:alpha val="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hlinkClick r:id="rId5"/>
              </a:rPr>
              <a:t>https://globus.guide/city/yantarniy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1285852" y="6572272"/>
            <a:ext cx="92869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6215074" y="6572272"/>
            <a:ext cx="92869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Социальная сфера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7158" y="1214422"/>
            <a:ext cx="764386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Здравоохранение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Янтарном городском округе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представлено государственным бюджетным учреждением здравоохранения «ЦРП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Светлогорский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Янтарновская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городская больница»</a:t>
            </a:r>
          </a:p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количество врачей – 5 чел.;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число среднего медицинского персонала – 9 чел.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8596" y="4357694"/>
            <a:ext cx="414340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 образования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 «Янтарный городской округ» представлена 4 бюджетными организациями образования: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-средняя общеобразовательная школа с (МБОУ «СОШ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им.М.С.Любушкина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 «Янтарный городской округ»)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-2 детских сада (МБДОУ детский сад №2, МБДОУ детский сад №4)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-детская школа искусств;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786314" y="3500438"/>
            <a:ext cx="392909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Муниципальные учреждения культуры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 «Янтарный городской округ»: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МБУ "Дом культуры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им.В.Н.Рожкова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",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МБУК «Янтарная городская библиотека»,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АУК «Парк им.М.Беккера».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Картинки по запросу больница пгт янтарный фото"/>
          <p:cNvPicPr>
            <a:picLocks noChangeAspect="1" noChangeArrowheads="1"/>
          </p:cNvPicPr>
          <p:nvPr/>
        </p:nvPicPr>
        <p:blipFill>
          <a:blip r:embed="rId4"/>
          <a:srcRect r="399" b="31236"/>
          <a:stretch>
            <a:fillRect/>
          </a:stretch>
        </p:blipFill>
        <p:spPr bwMode="auto">
          <a:xfrm>
            <a:off x="428596" y="2428868"/>
            <a:ext cx="4003851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https://kldtur.ru/wp-content/uploads/2016/11/0_1823ba_c86590fd_orig.jpg"/>
          <p:cNvPicPr>
            <a:picLocks noChangeAspect="1" noChangeArrowheads="1"/>
          </p:cNvPicPr>
          <p:nvPr/>
        </p:nvPicPr>
        <p:blipFill>
          <a:blip r:embed="rId5" cstate="print"/>
          <a:srcRect t="11111" r="1803" b="8333"/>
          <a:stretch>
            <a:fillRect/>
          </a:stretch>
        </p:blipFill>
        <p:spPr bwMode="auto">
          <a:xfrm>
            <a:off x="4786314" y="4714884"/>
            <a:ext cx="3786214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new-variant.ru/wp-content/uploads/2015/02/%D1%88%D0%BA%D0%BE%D0%BB%D0%B0-%D0%B2-%D0%BF%D0%BE%D1%81%D0%B5%D0%BB%D0%BA%D0%B5-%D0%AF%D0%BD%D1%82%D0%B0%D1%80%D0%BD%D1%8B%D0%B9-%D0%9A%D0%B0%D0%BB%D0%B8%D0%BD%D0%B8%D0%BD%D0%B3%D1%80%D0%B0%D0%B4%D1%81%D0%BA%D0%BE%D0%B9-%D0%BE%D0%B1%D0%BB%D0%B0%D1%81%D1%82%D0%B8.jpg"/>
          <p:cNvPicPr>
            <a:picLocks noChangeAspect="1" noChangeArrowheads="1"/>
          </p:cNvPicPr>
          <p:nvPr/>
        </p:nvPicPr>
        <p:blipFill>
          <a:blip r:embed="rId6"/>
          <a:srcRect t="10526" r="5263" b="15461"/>
          <a:stretch>
            <a:fillRect/>
          </a:stretch>
        </p:blipFill>
        <p:spPr bwMode="auto">
          <a:xfrm>
            <a:off x="4857752" y="1785926"/>
            <a:ext cx="3786214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4348" y="214290"/>
            <a:ext cx="6972320" cy="11430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3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Коммунальная</a:t>
            </a:r>
            <a:r>
              <a:rPr kumimoji="0" lang="ru-RU" sz="63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инфраструктура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Газоснабжение</a:t>
            </a:r>
            <a:endParaRPr kumimoji="0" lang="ru-RU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27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4000504"/>
          <a:ext cx="8429685" cy="2023790"/>
        </p:xfrm>
        <a:graphic>
          <a:graphicData uri="http://schemas.openxmlformats.org/drawingml/2006/table">
            <a:tbl>
              <a:tblPr/>
              <a:tblGrid>
                <a:gridCol w="1366978"/>
                <a:gridCol w="1215090"/>
                <a:gridCol w="1139147"/>
                <a:gridCol w="1442918"/>
                <a:gridCol w="1366976"/>
                <a:gridCol w="1898576"/>
              </a:tblGrid>
              <a:tr h="535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источника газоснабжения</a:t>
                      </a:r>
                      <a:endParaRPr lang="ru-RU" sz="12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Вид топлива</a:t>
                      </a:r>
                      <a:endParaRPr lang="ru-RU" sz="12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Мощность АГРС, %</a:t>
                      </a:r>
                      <a:endParaRPr lang="ru-RU" sz="12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Подключенная нагрузка, % </a:t>
                      </a:r>
                      <a:endParaRPr lang="ru-RU" sz="12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Доступная для подключения мощность, %</a:t>
                      </a:r>
                      <a:endParaRPr lang="ru-RU" sz="12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Обслуживаемые объекты</a:t>
                      </a:r>
                      <a:endParaRPr lang="ru-RU" sz="12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928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АГРС "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Светлогорская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Природный газ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Газопроводы и газовые вводы общей протяженностью 44,1 км., из них сети высокого давления - 10,833 км., сети низкого давления - 33,228 км.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214282" y="1500174"/>
            <a:ext cx="864399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До 2008 года округ обеспечивался только сжиженным газом, который использовался на индивидуально-бытовые нужды населения. Распределение газа производилось от емкостных установок в многоэтажном жилищном фонде и от баллонных установок в индивидуальном жилищном фонде. 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проведенных мероприятий по газификации округа с 2008 по 2015 год был построен газопровод высокого давления от пос.Донское протяженностью порядка 10 км, переоборудована на природный газ центральная котельная в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пгт.Янтарный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мощностью 13 МВт. В настоящее время завершается строительство квартальных газопроводов и газопроводов-вводов в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пгт.Янтарный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пос.Покровское и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пос.Синявино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Всего построено 20,86 км газопроводов и 333 газовых вводов в рамках проекта «Газопроводы и газопроводы-вводы к жилым домам в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пгт.Янтарный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пос.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Синявино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пос. Покровское». В общей сложности за период 2008-2016 годы в рамках реализации программы 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было освоено 64,4 млн. руб. 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28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14348" y="214290"/>
            <a:ext cx="6972320" cy="11430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3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Коммунальная</a:t>
            </a:r>
            <a:r>
              <a:rPr kumimoji="0" lang="ru-RU" sz="63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инфраструктура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Электроснабжение</a:t>
            </a:r>
            <a:endParaRPr kumimoji="0" lang="ru-RU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428596" y="1571612"/>
            <a:ext cx="8572528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6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Электроснабжение потребителей округа осуществляется главным образом за счёт транзита электроэнергии из Российских систем (через литовские электрические сети).</a:t>
            </a:r>
            <a:r>
              <a:rPr lang="ru-RU" sz="135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организацией, обеспечивающей  электроснабжением МО «Янтарный городской округ», является ОАО «</a:t>
            </a:r>
            <a:r>
              <a:rPr kumimoji="0" lang="ru-RU" sz="13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Янтарьэнерго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входящее в РАО «Единая Энергетическая Система России» (РАО «ЕЭС» России»). В состав ОАО «</a:t>
            </a:r>
            <a:r>
              <a:rPr kumimoji="0" lang="ru-RU" sz="13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Янтарьэнерго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входят ГРЭС-2, трансформаторные, распределительные и передаточные устройства ЛЭП.</a:t>
            </a:r>
            <a:r>
              <a:rPr lang="ru-RU" sz="135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муниципальной собственности и в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техническом обслуживании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находятся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следующие электрические установки:</a:t>
            </a:r>
            <a:endParaRPr kumimoji="0" lang="ru-RU" sz="13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357158" y="2857496"/>
            <a:ext cx="8572560" cy="154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Линии электропередач выполнены на деревянных с железобетонной приставкой и железобетонных опорах с креплением неизолированных проводов марки А-16-70 мм</a:t>
            </a:r>
            <a:r>
              <a:rPr kumimoji="0" lang="ru-RU" sz="135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СИП 16-70 мм</a:t>
            </a:r>
            <a:r>
              <a:rPr kumimoji="0" lang="ru-RU" sz="135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35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180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постройки основных электрических сетей 1950-1975 гг. Линии электропередач строились, в основном, без учёта перспективного развития муниципального образования, перспективной нагрузки и связанной с этим пропускной способности линии, необходимого для этого сечения проводов и без учёта потерь энергии. Поэтому фактический процент потерь в линиях колеблется от 14,5% до 23,7%.</a:t>
            </a:r>
            <a:r>
              <a:rPr lang="ru-RU" sz="135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3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Средний физический износ электросетей составляет 29%.</a:t>
            </a:r>
            <a:r>
              <a:rPr lang="ru-RU" sz="135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3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28596" y="4429133"/>
          <a:ext cx="8501122" cy="1925800"/>
        </p:xfrm>
        <a:graphic>
          <a:graphicData uri="http://schemas.openxmlformats.org/drawingml/2006/table">
            <a:tbl>
              <a:tblPr/>
              <a:tblGrid>
                <a:gridCol w="490337"/>
                <a:gridCol w="3505917"/>
                <a:gridCol w="1235206"/>
                <a:gridCol w="1215225"/>
                <a:gridCol w="566741"/>
                <a:gridCol w="1487696"/>
              </a:tblGrid>
              <a:tr h="904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№ п.п.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Собственник/резерв мощности/центры питания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АО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Янтарьэнерго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Муниципальные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Доступная для подключения мощность, МВА / %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0215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АО "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Янтарьэнерго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". Трансформаторная подстанция 0-8, с двумя силовыми трансформаторами 110/15/6 кВ, мощностью по 16 МВА,                   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пгт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. Янтарный 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6,3 / 39,4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037" marR="640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01069" y="6514970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29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290"/>
            <a:ext cx="6972320" cy="11430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3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Коммунальная</a:t>
            </a:r>
            <a:r>
              <a:rPr kumimoji="0" lang="ru-RU" sz="63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инфраструктура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Водоснабжение</a:t>
            </a:r>
            <a:endParaRPr kumimoji="0" lang="ru-RU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2071678"/>
          <a:ext cx="8501120" cy="2262899"/>
        </p:xfrm>
        <a:graphic>
          <a:graphicData uri="http://schemas.openxmlformats.org/drawingml/2006/table">
            <a:tbl>
              <a:tblPr/>
              <a:tblGrid>
                <a:gridCol w="2143140"/>
                <a:gridCol w="857256"/>
                <a:gridCol w="714380"/>
                <a:gridCol w="714380"/>
                <a:gridCol w="732641"/>
                <a:gridCol w="1026744"/>
                <a:gridCol w="1175139"/>
                <a:gridCol w="1137440"/>
              </a:tblGrid>
              <a:tr h="618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Место нахождения источника водоснабжения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скважин, шт.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Мощность, куб.м./час.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ВНС, шт.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Мощность, куб.м.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Объем добытой воды за 2018 год, тыс.куб.м.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населения обеспеченного водой, чел/%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Свободная мощность для подключения, куб.м. /</a:t>
                      </a:r>
                      <a:r>
                        <a:rPr lang="ru-RU" sz="9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сут</a:t>
                      </a: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52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пгт. Янтарный, пос. Покровское, пос. Синявино</a:t>
                      </a: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69,5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900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424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6491/100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Скважина № 99, 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Скважина № 95, 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Скважина № 96, 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Скважина № 90, 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Скважина № 72,  пос. Покровское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«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Скважина </a:t>
                      </a:r>
                      <a:r>
                        <a:rPr lang="ru-RU" sz="9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1990,  пос.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Синявино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«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31553" marR="31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12,5</a:t>
                      </a: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553" marR="315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57158" y="1428736"/>
            <a:ext cx="850112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На территории МО «Янтарный городской округ» муниципальные объекты водоснабжения переданы МУП «Эксплуатирующая организация- Янтарный». В рамках поставленных задач предприятие производит подъем воды из скважин, очистку, распределение воды в городскую магистральную сеть.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42910" y="5143512"/>
          <a:ext cx="3786214" cy="1195026"/>
        </p:xfrm>
        <a:graphic>
          <a:graphicData uri="http://schemas.openxmlformats.org/drawingml/2006/table">
            <a:tbl>
              <a:tblPr/>
              <a:tblGrid>
                <a:gridCol w="2084914"/>
                <a:gridCol w="1701300"/>
              </a:tblGrid>
              <a:tr h="240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Потребители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Отведенные стоки, тыс.м</a:t>
                      </a:r>
                      <a:r>
                        <a:rPr lang="ru-RU" sz="12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0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424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население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прочие потребители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188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28596" y="4500570"/>
            <a:ext cx="41434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Показатели по объемам водоснабжения по группам потребителей в 2018 году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857752" y="5143512"/>
          <a:ext cx="3857652" cy="1214188"/>
        </p:xfrm>
        <a:graphic>
          <a:graphicData uri="http://schemas.openxmlformats.org/drawingml/2006/table">
            <a:tbl>
              <a:tblPr/>
              <a:tblGrid>
                <a:gridCol w="2124253"/>
                <a:gridCol w="1733399"/>
              </a:tblGrid>
              <a:tr h="396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Потребители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Отведенные стоки, тыс.м</a:t>
                      </a:r>
                      <a:r>
                        <a:rPr lang="ru-RU" sz="1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66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412,274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6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население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297,763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прочие потребители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114,511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43438" y="4500570"/>
            <a:ext cx="407196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Показатели по объемам водоотведения по группам потребителей в 2018 году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86" y="1"/>
            <a:ext cx="1214414" cy="113398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858312" cy="502301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786214"/>
                <a:gridCol w="642942"/>
                <a:gridCol w="3786214"/>
                <a:gridCol w="642942"/>
              </a:tblGrid>
              <a:tr h="3557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Конкурентные  преимущества……………….....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Теплоснабжение…………………………………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03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Историческая справка……………………….......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Газоснабжение…………………………………...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84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Транспортное сообщение…………………….....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Электроснабжение………………………………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5693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Система управления МО «Янтарный городской округ………………………………….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Водоснабжение…………………………………..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24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Общая информация……………………………...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Перечень инвестиционных площадок…………</a:t>
                      </a:r>
                      <a:endParaRPr lang="ru-RU" sz="1400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31-43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2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Природные ресурсы……………………………..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Реализуемые инвестиционные проекты……….</a:t>
                      </a:r>
                      <a:endParaRPr lang="ru-RU" sz="140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44-45</a:t>
                      </a:r>
                      <a:endParaRPr lang="ru-RU" sz="140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2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</a:t>
                      </a:r>
                      <a:r>
                        <a:rPr lang="ru-RU" sz="1400" b="0" cap="none" spc="0" baseline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МО «Янтарный городской округ»…….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10-11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Нормативно-правовая база……………………..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46-47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48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Экономические</a:t>
                      </a:r>
                      <a:r>
                        <a:rPr lang="ru-RU" sz="1400" b="0" cap="none" spc="0" baseline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особенности……………….......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Реестр ЗУ для СМП……………………………</a:t>
                      </a:r>
                    </a:p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Инвестиционная поддержка…………………….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400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ru-RU" sz="1400" b="0" cap="none" spc="0" baseline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Ведущие предприятия…………………………..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МКУ «МФЦ»  для инвестора…………………...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2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Торговля и услуги……………………………….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Ответственные за работу с инвесторами………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400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Туристическая инфраструктура…………….......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15-25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cap="none" spc="0" baseline="0" dirty="0" smtClean="0">
                          <a:ln w="1905"/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Коммунальная инфраструктура………………..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92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Социальная сфера……………………………….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cap="none" spc="0" dirty="0" smtClean="0">
                          <a:ln w="1905"/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400" b="0" cap="none" spc="0" dirty="0">
                        <a:ln w="1905"/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Добро пожаловать в Янтарный…………………</a:t>
                      </a:r>
                      <a:endParaRPr lang="ru-RU" sz="1400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400" b="0" dirty="0"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5000660" cy="714380"/>
          </a:xfr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>
            <a:normAutofit/>
          </a:bodyPr>
          <a:lstStyle/>
          <a:p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Оглавление</a:t>
            </a:r>
            <a:endParaRPr lang="ru-RU" sz="3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14348" y="214290"/>
            <a:ext cx="6972320" cy="11430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3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Коммунальная</a:t>
            </a:r>
            <a:r>
              <a:rPr kumimoji="0" lang="ru-RU" sz="63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инфраструктура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Теплоснабжение</a:t>
            </a:r>
            <a:endParaRPr kumimoji="0" lang="ru-RU" sz="4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5" y="2857496"/>
          <a:ext cx="8358247" cy="1357322"/>
        </p:xfrm>
        <a:graphic>
          <a:graphicData uri="http://schemas.openxmlformats.org/drawingml/2006/table">
            <a:tbl>
              <a:tblPr/>
              <a:tblGrid>
                <a:gridCol w="2071702"/>
                <a:gridCol w="1071570"/>
                <a:gridCol w="935930"/>
                <a:gridCol w="1278649"/>
                <a:gridCol w="1857388"/>
                <a:gridCol w="1143008"/>
              </a:tblGrid>
              <a:tr h="7858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теплоисточника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, адрес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Мощность котельной, Гкал/час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Подключенная нагрузка, Гкал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Доступная для присоединения мощность, </a:t>
                      </a:r>
                      <a:r>
                        <a:rPr lang="ru-RU" sz="1000" b="1" u="sng" dirty="0">
                          <a:latin typeface="Times New Roman"/>
                          <a:ea typeface="Times New Roman"/>
                          <a:cs typeface="Times New Roman"/>
                        </a:rPr>
                        <a:t>Гкал/час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Обслуживаемые объекты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Вид топлива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Центральная котельная МУП "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", </a:t>
                      </a:r>
                      <a:r>
                        <a:rPr lang="ru-RU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Янтарный, ул. Дачная, 4</a:t>
                      </a: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11,2</a:t>
                      </a: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10,9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Жилищный фонд - 89 домов,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Прочие абоненты - 23 абонента,</a:t>
                      </a: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Природный </a:t>
                      </a:r>
                      <a:r>
                        <a:rPr lang="ru-RU" sz="1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газ</a:t>
                      </a:r>
                      <a:endParaRPr lang="ru-RU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2972" marR="6297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285720" y="1214422"/>
            <a:ext cx="857256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60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территории МО «Янтарный городской округ» теплоснабжение потребителей осуществляет единая теплоснабжающая организация МУП «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ЭО-Янтарный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6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Источником теплоснабжения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пгт.Янтарный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является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центральнавя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котельная по ул. Дачная (установленная мощность 13 МВт), работающая на природном газе. Транспортировка тепловой энергии в жилые районы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пгт.Янтарный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осуществляется по 2-х трубной открытой системе теплоснабжения.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6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 регулирования отпуска тепловой энергии – качественный. Утвержденный температурный график отпуска тепла на котельной  соответствует фактически сложившемуся графику – 90/60°С со спрямлением для горячего водоснабжения – 70°С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60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МУП «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ЭО-Янтарный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обслуживает муниципальные  тепловые сети общей протяженностью более 20 км (в двухтрубном исчислении) с диаметрами трубопроводов от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15 – до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Ду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400 мм: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28596" y="4643446"/>
          <a:ext cx="8358245" cy="1768871"/>
        </p:xfrm>
        <a:graphic>
          <a:graphicData uri="http://schemas.openxmlformats.org/drawingml/2006/table">
            <a:tbl>
              <a:tblPr/>
              <a:tblGrid>
                <a:gridCol w="3778033"/>
                <a:gridCol w="2294197"/>
                <a:gridCol w="2286015"/>
              </a:tblGrid>
              <a:tr h="19947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потребителей 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Отпущено </a:t>
                      </a: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теплоэнергии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, Гкал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665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отопление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 горячее водоснабжение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3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19021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3453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905">
                <a:tc>
                  <a:txBody>
                    <a:bodyPr/>
                    <a:lstStyle/>
                    <a:p>
                      <a:pPr indent="635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числе: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13298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2971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населению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5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бюджетофинансируемым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организациям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1962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905">
                <a:tc>
                  <a:txBody>
                    <a:bodyPr/>
                    <a:lstStyle/>
                    <a:p>
                      <a:pPr indent="5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169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медицинским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образовательным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1179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428596" y="4286256"/>
            <a:ext cx="48766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Lucida Sans Unicode" pitchFamily="34" charset="0"/>
                <a:cs typeface="Times New Roman" pitchFamily="18" charset="0"/>
              </a:rPr>
              <a:t>Показатели по объемам водоснабжения по группам потребителей в 2018 году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00034" y="357166"/>
            <a:ext cx="7258072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Перечень инвестиционных площадок</a:t>
            </a:r>
            <a:endParaRPr kumimoji="0" lang="ru-RU" sz="33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403476"/>
          <a:ext cx="8643998" cy="5066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  <a:gridCol w="1677893"/>
                <a:gridCol w="1251065"/>
                <a:gridCol w="1785950"/>
                <a:gridCol w="928694"/>
                <a:gridCol w="2571768"/>
              </a:tblGrid>
              <a:tr h="555872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п.п.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Кадастровый номер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Местоположение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Площадь земельного участка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Функциональное использование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4356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Туристический оздоровительный комплекс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39:22:010001:1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п.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на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берегу бухты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 кв.м.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размещение базы стоянки маломерных судов и размещение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гостиничного комплекса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1147532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Центр реабилитации для инвалидов с проживанием (реабилитация и трудовая деятельность людей с ограниченными способностями)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39:22:010005:3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Северная часть,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 территории прилегающей к акватории озера созданного на базе старого карьера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10 000 кв.м.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строительство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оздоровительно-реабилитационного центра и школы верховой езды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543568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территории клуба аквалангистов «Посейдон»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39:22:010005:87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ул.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Советская 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8 546 кв.м.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организации и размещения базы детской школы парусного спорта, организации туризма и отдыха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694559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Жилая застройка на месте аварийных домов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39:22:010005:607  39:22:010005:608</a:t>
                      </a:r>
                      <a:r>
                        <a:rPr lang="ru-RU" sz="1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39:22:010005:611</a:t>
                      </a:r>
                    </a:p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ул.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Обогатительная 2 / 3 / 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1 809 / 2 508 / 1 660 кв.м.</a:t>
                      </a:r>
                    </a:p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размещение многоквартирного жилого дома</a:t>
                      </a:r>
                      <a:endParaRPr lang="ru-RU" sz="10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695273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Производство строительных материалов и столярной продукции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39:22:010011:40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0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ул.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Железнодорожная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1 821 кв.м.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под производственную базу для производственных нужд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84555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Пчеловодство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39:22:010011:1</a:t>
                      </a:r>
                    </a:p>
                    <a:p>
                      <a:pPr algn="ctr"/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39:22:010011:2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Калининградская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обл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Светлогорский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ГО,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Янтарный, район хозяйственных построек ФХ Братство</a:t>
                      </a:r>
                      <a:endParaRPr lang="ru-RU" sz="1000" b="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2 500 /2 500 кв. м</a:t>
                      </a:r>
                      <a:endParaRPr lang="ru-RU" sz="10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пчеловодство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31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4282" y="214290"/>
            <a:ext cx="7572428" cy="8683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1. Туристический оздоровительный комплекс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6936" y="0"/>
            <a:ext cx="1377064" cy="128586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1029" name="Picture 5" descr="\\Terminal-server\public\ОБМЕН ДОКУМЕНТАМИ\Алексеева Ю.Б\Инвестиционный паспорт\Архитектура\Рисунок1.png"/>
          <p:cNvPicPr>
            <a:picLocks noChangeAspect="1" noChangeArrowheads="1"/>
          </p:cNvPicPr>
          <p:nvPr/>
        </p:nvPicPr>
        <p:blipFill>
          <a:blip r:embed="rId3"/>
          <a:srcRect t="-165" r="72897"/>
          <a:stretch>
            <a:fillRect/>
          </a:stretch>
        </p:blipFill>
        <p:spPr bwMode="auto">
          <a:xfrm>
            <a:off x="357158" y="1285860"/>
            <a:ext cx="2428892" cy="5132385"/>
          </a:xfrm>
          <a:prstGeom prst="rect">
            <a:avLst/>
          </a:prstGeom>
          <a:noFill/>
        </p:spPr>
      </p:pic>
      <p:pic>
        <p:nvPicPr>
          <p:cNvPr id="1030" name="Picture 6" descr="\\Terminal-server\public\ОБМЕН ДОКУМЕНТАМИ\Алексеева Ю.Б\Инвестиционный паспорт\Архитектура\Рисунок1.png"/>
          <p:cNvPicPr>
            <a:picLocks noChangeAspect="1" noChangeArrowheads="1"/>
          </p:cNvPicPr>
          <p:nvPr/>
        </p:nvPicPr>
        <p:blipFill>
          <a:blip r:embed="rId3"/>
          <a:srcRect l="27617" t="19689"/>
          <a:stretch>
            <a:fillRect/>
          </a:stretch>
        </p:blipFill>
        <p:spPr bwMode="auto">
          <a:xfrm>
            <a:off x="2786050" y="1285860"/>
            <a:ext cx="6000792" cy="5143536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32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357166"/>
            <a:ext cx="7186634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Туристический оздоровительный комплекс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33</a:t>
            </a:fld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1357298"/>
          <a:ext cx="8429684" cy="5143530"/>
        </p:xfrm>
        <a:graphic>
          <a:graphicData uri="http://schemas.openxmlformats.org/drawingml/2006/table">
            <a:tbl>
              <a:tblPr/>
              <a:tblGrid>
                <a:gridCol w="581357"/>
                <a:gridCol w="2809896"/>
                <a:gridCol w="5038431"/>
              </a:tblGrid>
              <a:tr h="28692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 № 1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спорт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населенных пунктов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1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Янтарный, п. </a:t>
                      </a:r>
                      <a:r>
                        <a:rPr lang="ru-RU" sz="11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в районе ул.Облепиховая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39:22:010001:1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10 000 кв.м.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муниципалитет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7858700 руб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реализации на аукционе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необходимо получение ТУ 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Калининградгазификация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 Гкал/час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стороны ул.Облепиховая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АО «Калининградский янтарный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комбинат»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охранная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зона Балтийского моря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500м- </a:t>
                      </a:r>
                      <a:r>
                        <a:rPr lang="ru-RU" sz="11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пос.Синявино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1,5 </a:t>
                      </a:r>
                      <a:r>
                        <a:rPr lang="ru-RU" sz="11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км-пгт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Янтарный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0"/>
            <a:ext cx="7572428" cy="171451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2. Центр реабилитации для инвалидов с проживанием (реабилитация и трудовая деятельность людей с ограниченными способностями)</a:t>
            </a:r>
            <a:endParaRPr kumimoji="0" lang="ru-RU" sz="26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Рисунок 5" descr="Рисунок2.png"/>
          <p:cNvPicPr>
            <a:picLocks noChangeAspect="1"/>
          </p:cNvPicPr>
          <p:nvPr/>
        </p:nvPicPr>
        <p:blipFill>
          <a:blip r:embed="rId3"/>
          <a:srcRect r="72716"/>
          <a:stretch>
            <a:fillRect/>
          </a:stretch>
        </p:blipFill>
        <p:spPr>
          <a:xfrm>
            <a:off x="571472" y="1785926"/>
            <a:ext cx="2143140" cy="4627036"/>
          </a:xfrm>
          <a:prstGeom prst="rect">
            <a:avLst/>
          </a:prstGeom>
        </p:spPr>
      </p:pic>
      <p:pic>
        <p:nvPicPr>
          <p:cNvPr id="4098" name="Picture 2" descr="\\Terminal-server\public\ОБМЕН ДОКУМЕНТАМИ\Алексеева Ю.Б\Инвестиционный паспорт\Архитектура\Рисунок2.png"/>
          <p:cNvPicPr>
            <a:picLocks noChangeAspect="1" noChangeArrowheads="1"/>
          </p:cNvPicPr>
          <p:nvPr/>
        </p:nvPicPr>
        <p:blipFill>
          <a:blip r:embed="rId3"/>
          <a:srcRect l="27280" t="19298"/>
          <a:stretch>
            <a:fillRect/>
          </a:stretch>
        </p:blipFill>
        <p:spPr bwMode="auto">
          <a:xfrm>
            <a:off x="2714612" y="1785926"/>
            <a:ext cx="5832475" cy="4643470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2844" y="0"/>
            <a:ext cx="7858148" cy="142873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Центр реабилитации для инвалидов с проживанием (реабилитация и трудовая деятельность людей с ограниченными способностями)</a:t>
            </a:r>
            <a:endParaRPr kumimoji="0" lang="ru-RU" sz="25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35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428736"/>
          <a:ext cx="8429684" cy="5280378"/>
        </p:xfrm>
        <a:graphic>
          <a:graphicData uri="http://schemas.openxmlformats.org/drawingml/2006/table">
            <a:tbl>
              <a:tblPr/>
              <a:tblGrid>
                <a:gridCol w="581357"/>
                <a:gridCol w="2809896"/>
                <a:gridCol w="5038431"/>
              </a:tblGrid>
              <a:tr h="28692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 № 2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индивидуального жилищного строительства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населенных пунктов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1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Янтарный, Северная часть, на территории прилегающей к акватории озера созданного на базе старого карьера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39:22:010005:3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уточненная 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площадь 9300 </a:t>
                      </a:r>
                      <a:r>
                        <a:rPr lang="ru-RU" sz="11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</a:t>
                      </a:r>
                      <a:r>
                        <a:rPr lang="ru-RU" sz="11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муниципалитет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7 858 700, 00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реализации через аукцион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необходимо получение ТУ 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Калининградгазификация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 Гкал/час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стороны ул.Облепиховая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жилая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застройка ул.Озерная, школа водных видов спорта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42852"/>
            <a:ext cx="7858148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3. Развитие территории клуба аквалангистов «Посейдон»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5123" name="Picture 3" descr="\\Terminal-server\public\ОБМЕН ДОКУМЕНТАМИ\Алексеева Ю.Б\Инвестиционный паспорт\Архитектура\Рисунок3.png"/>
          <p:cNvPicPr>
            <a:picLocks noChangeAspect="1" noChangeArrowheads="1"/>
          </p:cNvPicPr>
          <p:nvPr/>
        </p:nvPicPr>
        <p:blipFill>
          <a:blip r:embed="rId3"/>
          <a:srcRect r="73048"/>
          <a:stretch>
            <a:fillRect/>
          </a:stretch>
        </p:blipFill>
        <p:spPr bwMode="auto">
          <a:xfrm>
            <a:off x="357158" y="1357298"/>
            <a:ext cx="2357454" cy="5229223"/>
          </a:xfrm>
          <a:prstGeom prst="rect">
            <a:avLst/>
          </a:prstGeom>
          <a:noFill/>
        </p:spPr>
      </p:pic>
      <p:pic>
        <p:nvPicPr>
          <p:cNvPr id="5124" name="Picture 4" descr="\\Terminal-server\public\ОБМЕН ДОКУМЕНТАМИ\Алексеева Ю.Б\Инвестиционный паспорт\Архитектура\Рисунок3.png"/>
          <p:cNvPicPr>
            <a:picLocks noChangeAspect="1" noChangeArrowheads="1"/>
          </p:cNvPicPr>
          <p:nvPr/>
        </p:nvPicPr>
        <p:blipFill>
          <a:blip r:embed="rId3"/>
          <a:srcRect l="27695" t="19831"/>
          <a:stretch>
            <a:fillRect/>
          </a:stretch>
        </p:blipFill>
        <p:spPr bwMode="auto">
          <a:xfrm>
            <a:off x="2714612" y="1357298"/>
            <a:ext cx="5915040" cy="521497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142852"/>
            <a:ext cx="7858148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 Развитие территории клуба аквалангистов «Посейдон»</a:t>
            </a:r>
            <a:endParaRPr kumimoji="0" lang="ru-RU" sz="29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37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428737"/>
          <a:ext cx="8429684" cy="5105102"/>
        </p:xfrm>
        <a:graphic>
          <a:graphicData uri="http://schemas.openxmlformats.org/drawingml/2006/table">
            <a:tbl>
              <a:tblPr/>
              <a:tblGrid>
                <a:gridCol w="581357"/>
                <a:gridCol w="2809896"/>
                <a:gridCol w="5038431"/>
              </a:tblGrid>
              <a:tr h="27622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 № 3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размещения детской школы парусного спорта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населенных пунктов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Калининградская обл., пгт. Янтарный, в районе ул. Советская 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39:22:010005:87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8 546 кв.м.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Муниципалитет, аренда Промснабсервис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6 716 045,02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объект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построен  и функционирует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 Гкал/час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стороны ул.Облепиховая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7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жилая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застройка ул.Озерная,  объекты торговли и общественного питания ЗАО «</a:t>
                      </a:r>
                      <a:r>
                        <a:rPr lang="ru-RU" sz="11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Пальмикен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береговая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полоса озера Янтарное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42852"/>
            <a:ext cx="7858148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4. Жилая застройка на месте аварийных домов</a:t>
            </a:r>
            <a:endParaRPr kumimoji="0" lang="ru-RU" sz="29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7172" name="Picture 4" descr="\\Terminal-server\public\ОБМЕН ДОКУМЕНТАМИ\Алексеева Ю.Б\Инвестиционный паспорт\Архитектура\Рисунок4.png"/>
          <p:cNvPicPr>
            <a:picLocks noChangeAspect="1" noChangeArrowheads="1"/>
          </p:cNvPicPr>
          <p:nvPr/>
        </p:nvPicPr>
        <p:blipFill>
          <a:blip r:embed="rId3"/>
          <a:srcRect r="72917"/>
          <a:stretch>
            <a:fillRect/>
          </a:stretch>
        </p:blipFill>
        <p:spPr bwMode="auto">
          <a:xfrm>
            <a:off x="357158" y="1500174"/>
            <a:ext cx="2447297" cy="5111439"/>
          </a:xfrm>
          <a:prstGeom prst="rect">
            <a:avLst/>
          </a:prstGeom>
          <a:noFill/>
        </p:spPr>
      </p:pic>
      <p:pic>
        <p:nvPicPr>
          <p:cNvPr id="7173" name="Picture 5" descr="\\Terminal-server\public\ОБМЕН ДОКУМЕНТАМИ\Алексеева Ю.Б\Инвестиционный паспорт\Архитектура\Рисунок4.png"/>
          <p:cNvPicPr>
            <a:picLocks noChangeAspect="1" noChangeArrowheads="1"/>
          </p:cNvPicPr>
          <p:nvPr/>
        </p:nvPicPr>
        <p:blipFill>
          <a:blip r:embed="rId3"/>
          <a:srcRect l="28013" t="19750"/>
          <a:stretch>
            <a:fillRect/>
          </a:stretch>
        </p:blipFill>
        <p:spPr bwMode="auto">
          <a:xfrm>
            <a:off x="2786050" y="1500174"/>
            <a:ext cx="5866781" cy="500066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14290"/>
            <a:ext cx="7643866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Жилая застройка на месте аварийных домов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39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8" y="1428737"/>
          <a:ext cx="8429684" cy="4965601"/>
        </p:xfrm>
        <a:graphic>
          <a:graphicData uri="http://schemas.openxmlformats.org/drawingml/2006/table">
            <a:tbl>
              <a:tblPr/>
              <a:tblGrid>
                <a:gridCol w="581357"/>
                <a:gridCol w="2633353"/>
                <a:gridCol w="5214974"/>
              </a:tblGrid>
              <a:tr h="27622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 № 4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Многоквартирная жилая застройка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населенных пунктов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Калининградская обл., пгт. Янтарный, ул. Обогатительная 7,9,11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39:22:010005:607  39:22:010005:608  39:22:010005:611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1 809 / 2 508 / 1 660 кв.м.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Долевая собственность собственников помещений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3 334 909,59 / 4 623 523,08 / 3 060 226,60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Дома построены и сданы в эксплуатацию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имеется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0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необходимо получение ТУ 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Калининградгазификация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 Гкал/час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 стороны ул.Обогатительная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Жилая застройка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имеется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 км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115196" cy="654032"/>
          </a:xfr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>
            <a:noAutofit/>
          </a:bodyPr>
          <a:lstStyle/>
          <a:p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Конкурентные преимущества</a:t>
            </a:r>
            <a:endParaRPr lang="ru-RU" sz="3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3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" name="Рисунок 7" descr="промыщ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071942"/>
            <a:ext cx="3357586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гегораф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1357298"/>
            <a:ext cx="3393273" cy="2119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itd0.mycdn.me/image?id=859978267952&amp;t=20&amp;plc=WEB&amp;tkn=*fxuqfcLfH-UAObJ7v0201KclcF4"/>
          <p:cNvPicPr>
            <a:picLocks noChangeAspect="1" noChangeArrowheads="1"/>
          </p:cNvPicPr>
          <p:nvPr/>
        </p:nvPicPr>
        <p:blipFill>
          <a:blip r:embed="rId5"/>
          <a:srcRect r="390" b="6249"/>
          <a:stretch>
            <a:fillRect/>
          </a:stretch>
        </p:blipFill>
        <p:spPr bwMode="auto">
          <a:xfrm>
            <a:off x="4857752" y="1357298"/>
            <a:ext cx="3571900" cy="2080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галера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4071942"/>
            <a:ext cx="3571900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14348" y="3500438"/>
            <a:ext cx="283378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Географическое положение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6215082"/>
            <a:ext cx="275966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Промышленный комплекс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4942" y="3429000"/>
            <a:ext cx="27096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Территория комфортная </a:t>
            </a:r>
          </a:p>
          <a:p>
            <a:pPr algn="ctr"/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для проживания</a:t>
            </a:r>
            <a:endParaRPr lang="ru-RU" sz="1700" b="1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86314" y="6143644"/>
            <a:ext cx="37123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700" b="1" i="1" dirty="0" err="1" smtClean="0">
                <a:latin typeface="Times New Roman" pitchFamily="18" charset="0"/>
                <a:cs typeface="Times New Roman" pitchFamily="18" charset="0"/>
              </a:rPr>
              <a:t>туристко-рекреационной</a:t>
            </a:r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700" b="1" i="1" dirty="0" smtClean="0">
                <a:latin typeface="Times New Roman" pitchFamily="18" charset="0"/>
                <a:cs typeface="Times New Roman" pitchFamily="18" charset="0"/>
              </a:rPr>
              <a:t>зоны</a:t>
            </a:r>
            <a:endParaRPr lang="ru-RU" sz="17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4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7500990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5. Производство   строительных материалов и столярной продукции</a:t>
            </a:r>
            <a:endParaRPr kumimoji="0" lang="ru-RU" sz="29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40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4302" t="36471" r="694" b="6407"/>
          <a:stretch>
            <a:fillRect/>
          </a:stretch>
        </p:blipFill>
        <p:spPr bwMode="auto">
          <a:xfrm>
            <a:off x="3286116" y="3786190"/>
            <a:ext cx="528641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Анна\Desktop\Алексеева Ю.Б\Инвестиционный паспорт\11-4.jpg"/>
          <p:cNvPicPr>
            <a:picLocks noChangeAspect="1" noChangeArrowheads="1"/>
          </p:cNvPicPr>
          <p:nvPr/>
        </p:nvPicPr>
        <p:blipFill>
          <a:blip r:embed="rId4"/>
          <a:srcRect l="5167" t="5463" r="1835" b="3859"/>
          <a:stretch>
            <a:fillRect/>
          </a:stretch>
        </p:blipFill>
        <p:spPr bwMode="auto">
          <a:xfrm>
            <a:off x="357158" y="1357298"/>
            <a:ext cx="2928958" cy="5143536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71736" y="3786190"/>
            <a:ext cx="428628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1428728" y="4071942"/>
            <a:ext cx="1143007" cy="491399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C:\Users\Анна\Desktop\Алексеева Ю.Б\Инвестиционный паспорт\11-4.jpg"/>
          <p:cNvPicPr>
            <a:picLocks noChangeAspect="1" noChangeArrowheads="1"/>
          </p:cNvPicPr>
          <p:nvPr/>
        </p:nvPicPr>
        <p:blipFill>
          <a:blip r:embed="rId4"/>
          <a:srcRect l="3315" t="53467" r="2209" b="23095"/>
          <a:stretch>
            <a:fillRect/>
          </a:stretch>
        </p:blipFill>
        <p:spPr bwMode="auto">
          <a:xfrm>
            <a:off x="3357554" y="1357298"/>
            <a:ext cx="4071966" cy="242889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858016" y="1643050"/>
            <a:ext cx="185738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Земельный участок с кадастровым номером 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39:12:010011:40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>
            <a:stCxn id="18" idx="1"/>
          </p:cNvCxnSpPr>
          <p:nvPr/>
        </p:nvCxnSpPr>
        <p:spPr>
          <a:xfrm rot="10800000" flipV="1">
            <a:off x="4929190" y="2071678"/>
            <a:ext cx="1928826" cy="1428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7786742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 Производство строительных материалов и столярной продукции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41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1357298"/>
          <a:ext cx="8501123" cy="5074595"/>
        </p:xfrm>
        <a:graphic>
          <a:graphicData uri="http://schemas.openxmlformats.org/drawingml/2006/table">
            <a:tbl>
              <a:tblPr/>
              <a:tblGrid>
                <a:gridCol w="586284"/>
                <a:gridCol w="2342674"/>
                <a:gridCol w="5572165"/>
              </a:tblGrid>
              <a:tr h="27622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 № 5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под производственную базу для производственных нужд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населенных пунктов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пгт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Янтарный, ул. Железнодорожная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39:22:010011:40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1 821 кв.м.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муниципалитет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1 860 716,01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реализации через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аукцион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имеется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необходимо получение ТУ 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Калининградгазификация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 Гкал/час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ул. Железнодорожная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3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км.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Мебельная фабрика  «Верона», Конноспортивный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комплекс «Беккер»</a:t>
                      </a:r>
                      <a:endParaRPr lang="ru-RU" sz="11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1 км.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142852"/>
            <a:ext cx="7858148" cy="78581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6. Пчеловодство 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9" name="Рисунок 8" descr="Рисунок1225.png"/>
          <p:cNvPicPr>
            <a:picLocks noChangeAspect="1"/>
          </p:cNvPicPr>
          <p:nvPr/>
        </p:nvPicPr>
        <p:blipFill>
          <a:blip r:embed="rId3"/>
          <a:srcRect l="5085" t="22034" r="1130" b="18644"/>
          <a:stretch>
            <a:fillRect/>
          </a:stretch>
        </p:blipFill>
        <p:spPr>
          <a:xfrm>
            <a:off x="2928926" y="4000504"/>
            <a:ext cx="5929354" cy="2500330"/>
          </a:xfrm>
          <a:prstGeom prst="rect">
            <a:avLst/>
          </a:prstGeom>
        </p:spPr>
      </p:pic>
      <p:pic>
        <p:nvPicPr>
          <p:cNvPr id="2051" name="Picture 3" descr="C:\Users\Анна\Desktop\Алексеева Ю.Б\Инвестиционный паспорт\11-1.jpg"/>
          <p:cNvPicPr>
            <a:picLocks noChangeAspect="1" noChangeArrowheads="1"/>
          </p:cNvPicPr>
          <p:nvPr/>
        </p:nvPicPr>
        <p:blipFill>
          <a:blip r:embed="rId4"/>
          <a:srcRect l="3548" t="2666" r="3243" b="3139"/>
          <a:stretch>
            <a:fillRect/>
          </a:stretch>
        </p:blipFill>
        <p:spPr bwMode="auto">
          <a:xfrm>
            <a:off x="500034" y="1214422"/>
            <a:ext cx="2729471" cy="5286388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714612" y="3857628"/>
            <a:ext cx="428628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6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stCxn id="8" idx="3"/>
          </p:cNvCxnSpPr>
          <p:nvPr/>
        </p:nvCxnSpPr>
        <p:spPr>
          <a:xfrm rot="5400000">
            <a:off x="2178828" y="4044890"/>
            <a:ext cx="419961" cy="777151"/>
          </a:xfrm>
          <a:prstGeom prst="line">
            <a:avLst/>
          </a:prstGeom>
          <a:ln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:\Users\Анна\Desktop\Алексеева Ю.Б\Инвестиционный паспорт\11-1.jpg"/>
          <p:cNvPicPr>
            <a:picLocks noChangeAspect="1" noChangeArrowheads="1"/>
          </p:cNvPicPr>
          <p:nvPr/>
        </p:nvPicPr>
        <p:blipFill>
          <a:blip r:embed="rId4"/>
          <a:srcRect t="50732" r="1754" b="22168"/>
          <a:stretch>
            <a:fillRect/>
          </a:stretch>
        </p:blipFill>
        <p:spPr bwMode="auto">
          <a:xfrm>
            <a:off x="3214678" y="1214422"/>
            <a:ext cx="4000528" cy="278608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858016" y="1643050"/>
            <a:ext cx="1857388" cy="857256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Земельный участок с кадастровым номером 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39:12:010011:1</a:t>
            </a:r>
          </a:p>
          <a:p>
            <a:pPr algn="ctr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39:12:010011:2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>
            <a:stCxn id="17" idx="1"/>
          </p:cNvCxnSpPr>
          <p:nvPr/>
        </p:nvCxnSpPr>
        <p:spPr>
          <a:xfrm rot="10800000" flipV="1">
            <a:off x="5429256" y="2071678"/>
            <a:ext cx="1428760" cy="5000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2">
                    <a:lumMod val="75000"/>
                  </a:schemeClr>
                </a:solidFill>
              </a:rPr>
              <a:pPr/>
              <a:t>43</a:t>
            </a:fld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142852"/>
            <a:ext cx="7858148" cy="1071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Пчеловодство 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285860"/>
          <a:ext cx="8501123" cy="5221828"/>
        </p:xfrm>
        <a:graphic>
          <a:graphicData uri="http://schemas.openxmlformats.org/drawingml/2006/table">
            <a:tbl>
              <a:tblPr/>
              <a:tblGrid>
                <a:gridCol w="586284"/>
                <a:gridCol w="2342674"/>
                <a:gridCol w="5572165"/>
              </a:tblGrid>
              <a:tr h="27622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 № 6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иных видов использования, характерных для населенных пунктов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населенных пунктов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Калининградская обл.. 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Светлогорский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ГО, 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пгт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 Янтарный, район хозяйственных построек ФХ Братство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39:22:010011:1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/ 39:22:010011:2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2 500 /2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500 кв.м.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5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муниципалитет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7 250,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готов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 реализации через аукцион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имеется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 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 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 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ул. Железнодорожной,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ул. Летняя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км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Мебельная фабрика  «Верона», Конноспортивный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комплекс «Беккер»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техническая зона ЛЭП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1,5 км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44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42852"/>
            <a:ext cx="7258072" cy="7857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Реализуемые и</a:t>
            </a:r>
            <a:r>
              <a:rPr kumimoji="0" lang="ru-RU" sz="2800" b="1" i="0" u="none" strike="noStrike" kern="1200" cap="none" spc="0" normalizeH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нвестици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онные</a:t>
            </a:r>
            <a:r>
              <a:rPr kumimoji="0" lang="ru-RU" sz="28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проекты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7" name="Прямоугольник 6"/>
          <p:cNvSpPr/>
          <p:nvPr/>
        </p:nvSpPr>
        <p:spPr>
          <a:xfrm>
            <a:off x="500034" y="785794"/>
            <a:ext cx="7500990" cy="73866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Обустройство спуска (слипа) и парковки к морю для маломерных судов в </a:t>
            </a:r>
            <a:r>
              <a:rPr lang="ru-RU" sz="2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Янтарный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\\Terminal-server\public\ОБМЕН ДОКУМЕНТАМИ\Алексеева Ю.Б\Инвестиционный паспорт\Архитектура\Рисунок9.png"/>
          <p:cNvPicPr>
            <a:picLocks noChangeAspect="1" noChangeArrowheads="1"/>
          </p:cNvPicPr>
          <p:nvPr/>
        </p:nvPicPr>
        <p:blipFill>
          <a:blip r:embed="rId3"/>
          <a:srcRect l="22174" t="51861" r="23366" b="2206"/>
          <a:stretch>
            <a:fillRect/>
          </a:stretch>
        </p:blipFill>
        <p:spPr bwMode="auto">
          <a:xfrm>
            <a:off x="4000496" y="1608382"/>
            <a:ext cx="4786346" cy="246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1571612"/>
            <a:ext cx="3714776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В Янтарном открыли специализированный обустроенный паркинг для автомобилей с лодочными прицепами. Это капитальный бетонный слип для круглогодичного спуска маломерных судов. На специальных оборудованных местах можно оставить на постой свою лодку. 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1" name="Picture 5" descr="\\Terminal-server\public\ОБМЕН ДОКУМЕНТАМИ\Алексеева Ю.Б\IMG_26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071941"/>
            <a:ext cx="4786346" cy="2511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2" name="Picture 6" descr="\\Terminal-server\public\ОБМЕН ДОКУМЕНТАМИ\Алексеева Ю.Б\IMG_26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000372"/>
            <a:ext cx="3741309" cy="1962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5784" name="Picture 8" descr="\\Terminal-server\public\ОБМЕН ДОКУМЕНТАМИ\Алексеева Ю.Б\IMG_262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929198"/>
            <a:ext cx="3714776" cy="1649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45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0" y="1571609"/>
          <a:ext cx="8501122" cy="4884451"/>
        </p:xfrm>
        <a:graphic>
          <a:graphicData uri="http://schemas.openxmlformats.org/drawingml/2006/table">
            <a:tbl>
              <a:tblPr/>
              <a:tblGrid>
                <a:gridCol w="586284"/>
                <a:gridCol w="2833708"/>
                <a:gridCol w="5081130"/>
              </a:tblGrid>
              <a:tr h="35719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Характеристика земельного участка</a:t>
                      </a:r>
                      <a:endParaRPr lang="ru-RU" sz="13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Вид разрешенного использования</a:t>
                      </a: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для иных видов использования характерных для населенных пунктов / для размещения объектов транспорта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Категория земель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земли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населенных пунктов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Адрес участка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Калининградская обл., пгт. Янтарный, ул. Советская, в районе д. 104а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Кадастровый номер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39:22:010021:254 /39:22:010021:255 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7 037 / 13 293 кв.м</a:t>
                      </a:r>
                      <a:endParaRPr lang="ru-RU" sz="1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Собственник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аренда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частное лицо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Юридический адрес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Кадастровая стоимость, руб.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5 530 167,19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Фактическое состояние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ведется </a:t>
                      </a:r>
                      <a:r>
                        <a:rPr lang="ru-RU" sz="11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строительтство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Возможность расширения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Инженерная инфраструктура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11.1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ТУ ОАО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«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Янтарьэнергосбыт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6,3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МВА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11.2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11.3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9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Водоотведение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согласно ТУ МУП «</a:t>
                      </a: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ЭО-Янтарный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» </a:t>
                      </a:r>
                      <a:r>
                        <a:rPr lang="en-US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 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куб.м./ сутки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11.5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Теплоснабжение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отсутствует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11.6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Подъездные пути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подъезд к участку через микрорайон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 ул. Советская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автомагистрали,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км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Близлежащие объекты (предприятия)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жилая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многоквартирная жилая застройка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Ограничения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водоохранная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зона Балтийского моря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Удаленность от жилой зоны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500 м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Контакты</a:t>
                      </a: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Сенишина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Ольга</a:t>
                      </a: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Робертовна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8(4015)33-81-00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147" marR="59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428596" y="142852"/>
            <a:ext cx="7258072" cy="7857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Реализуемые и</a:t>
            </a:r>
            <a:r>
              <a:rPr kumimoji="0" lang="ru-RU" sz="2800" b="1" i="0" u="none" strike="noStrike" kern="1200" cap="none" spc="0" normalizeH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нвестици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онные</a:t>
            </a:r>
            <a:r>
              <a:rPr kumimoji="0" lang="ru-RU" sz="28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проекты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714356"/>
            <a:ext cx="7500990" cy="73866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Обустройство спуска (слипа) и парковки к морю для маломерных судов в </a:t>
            </a:r>
            <a:r>
              <a:rPr lang="ru-RU" sz="2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 Янтарный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417263-9E37-4961-9ED5-79CC60217569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Прямоугольник 5"/>
          <p:cNvSpPr/>
          <p:nvPr/>
        </p:nvSpPr>
        <p:spPr>
          <a:xfrm>
            <a:off x="285720" y="142852"/>
            <a:ext cx="7500990" cy="106182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Реестр земельных участков для субъектов малого и среднего предпринимательства в МО «Янтарный городской округ»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1403476"/>
          <a:ext cx="8429685" cy="4954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683"/>
                <a:gridCol w="1513914"/>
                <a:gridCol w="2253683"/>
                <a:gridCol w="1031308"/>
                <a:gridCol w="3112097"/>
              </a:tblGrid>
              <a:tr h="775222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п.п. 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Кадастровый номер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Местоположение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Площадь земельного участка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Функциональное использование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5222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39:22:0140004:66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п.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пер. Донской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 кв.м.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Туристическое обслуживание 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960352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39:22:010004:76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п.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пер. Донской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1000 кв.м.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Туристическое обслуживание 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614444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39:22:010007:33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ул.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Советская 64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205 кв.м.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 объект торговли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785124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39:22:010020:1902</a:t>
                      </a:r>
                    </a:p>
                    <a:p>
                      <a:pPr algn="ctr"/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ул.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Советская в районе «</a:t>
                      </a:r>
                      <a:r>
                        <a:rPr lang="ru-RU" sz="1300" b="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Минирынка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 кв.м.</a:t>
                      </a:r>
                    </a:p>
                    <a:p>
                      <a:pPr algn="ctr"/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 объект торговли</a:t>
                      </a: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1044117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39:22:010005:660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Калининградская обл.,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Янтарный, 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районе ул. Облепиховая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2 154 кв.м.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Туристическое обслуживание 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Нормативно-правовая база</a:t>
            </a:r>
            <a:endParaRPr kumimoji="0" lang="ru-RU" sz="36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1142984"/>
          <a:ext cx="8858312" cy="5547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8312"/>
              </a:tblGrid>
              <a:tr h="500066">
                <a:tc>
                  <a:txBody>
                    <a:bodyPr/>
                    <a:lstStyle/>
                    <a:p>
                      <a:pPr algn="l"/>
                      <a:r>
                        <a:rPr lang="ru-RU" sz="15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Региональное законодательство:</a:t>
                      </a:r>
                      <a:endParaRPr lang="ru-RU" sz="15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370440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 Калининградской области от 23.12.2015 №500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(ред. 20.09.2018)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 промышленной политике в Калининградской области»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833491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Правительства Калининградской области от 09.06.2014 №355 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(ред. от 27.06.2018)  «Об оценке регулирующего воздействия нормативных правовых актов Калининградской области и экспертизе нормативных правовых актов Калининградской области, затрагивающих вопросы осуществления предпринимательской и инвестиционной деятельности»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833491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Калининградской области от 25.11.2015 №476 (ред. от 26.02.2018) «Об оценке регулирующего воздействия проектов нормативных правовых актов Калининградской области, проектов муниципальных нормативных правовых актов и экспертизе нормативных правовых актов Калининградской области, муниципальных нормативных правовых актов»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370440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 Калининградской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области от 27.11.2003 №336 (ред. от 28.11.2017) «О налоге на имущество организаций»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601966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 Калининградской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области от 21.12.2006 №105 (ред. от 04.12.2018) «Об особенностях регулирования земельных отношений на территории  Калининградской области» (принят Калининградской областной Думой 14 декабря 2006г.)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601966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Закон Калининградской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области от 30.04.2001 №42 (ред. от 20.09.2018) «О государственной поддержке и развитии лизинговой деятельности в Калининградской области» (принят Калининградской областной Думой 14 апреля 2001г.)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601966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Министерства экономики Калининградской области от 20.06.2013 №23 «Об утверждении порядка контроля за ходом реализации инвестиционных проектов, одобренных на совете по размещению инвестиций на территории Калининградской области»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  <a:tr h="833491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Правительства Калининградской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области от 16.02.2016 №83 (ред. от 24.04.2018) «Об установлении порядка и условий предоставления субсидий из областного бюджета на поддержку юридических лиц, осуществляющих деятельность на территории Калининградской области, и резидентов Особой экономической зоны Калининградской области»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7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214290"/>
            <a:ext cx="6972320" cy="114300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Нормативные правовые акты МО «Янтарный городской округ»</a:t>
            </a:r>
            <a:endParaRPr kumimoji="0" lang="ru-RU" sz="30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Прямоугольник 5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571610"/>
          <a:ext cx="8858312" cy="4929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8312"/>
              </a:tblGrid>
              <a:tr h="722387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главы МО «Янтарный городской округ» №171 от 17.03.2015 "О совете по поддержке малого и среднего предпринимательства при Главе администрации МО «Янтарный городской округ»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17000"/>
                      </a:schemeClr>
                    </a:solidFill>
                  </a:tcPr>
                </a:tc>
              </a:tr>
              <a:tr h="722387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Постановление от 16.10.2015 №762 «Об утверждении муниципальной программы « Модернизация экономики (Развитие экономики) на 2015-2019 годы»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17000"/>
                      </a:schemeClr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от 16.09.2016 №880 «О намерении внедрения успешных практик»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17000"/>
                      </a:schemeClr>
                    </a:solidFill>
                  </a:tcPr>
                </a:tc>
              </a:tr>
              <a:tr h="131729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 28.03.2017 года  № 211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</a:t>
                      </a: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перечне муниципального имущества муниципального образования «Янтарный городской округ», предназначенного для передачи во владение и (или) в пользование на долгосрочной основе субъектам малого и среднего предпринимательства и организациям, образующим инфраструктуру поддержки субъектов малого и среднего предпринимательства»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17000"/>
                      </a:schemeClr>
                    </a:solidFill>
                  </a:tcPr>
                </a:tc>
              </a:tr>
              <a:tr h="722387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от 02.05.2017 №302 «От утверждении Порядка сопровождения</a:t>
                      </a:r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инвестиционных проектов по принципу «одного окна» на территории МО «Янтарный городской округ»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17000"/>
                      </a:schemeClr>
                    </a:solidFill>
                  </a:tcPr>
                </a:tc>
              </a:tr>
              <a:tr h="1019839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Ø"/>
                      </a:pP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Постановление от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17.04.2018г. №312 «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общественном Совете по улучшению инвестиционного климата</a:t>
                      </a:r>
                      <a:r>
                        <a:rPr lang="ru-RU" sz="15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развитию предпринимательства при главе администрации муниципального образования «Янтарный городской округ»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  <a:alpha val="17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48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Инвестиционная поддержка</a:t>
            </a:r>
            <a:endParaRPr kumimoji="0" lang="ru-RU" sz="36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0"/>
            <a:ext cx="1285852" cy="120068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Прямоугольник 5"/>
          <p:cNvSpPr/>
          <p:nvPr/>
        </p:nvSpPr>
        <p:spPr>
          <a:xfrm>
            <a:off x="214282" y="1214422"/>
            <a:ext cx="8501122" cy="5715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Общественный Совет по улучшению инвестиционной деятельности и развитию предпринимательства при Главе администрации МО «Янтарный городской округ»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3116"/>
            <a:ext cx="5286412" cy="1857388"/>
          </a:xfrm>
          <a:prstGeom prst="rect">
            <a:avLst/>
          </a:prstGeom>
          <a:solidFill>
            <a:schemeClr val="accent6">
              <a:lumMod val="20000"/>
              <a:lumOff val="80000"/>
              <a:alpha val="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300"/>
              </a:spcBef>
              <a:spcAft>
                <a:spcPts val="300"/>
              </a:spcAft>
            </a:pPr>
            <a:endParaRPr lang="ru-RU" sz="1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14" y="2143116"/>
            <a:ext cx="3357586" cy="2143140"/>
          </a:xfrm>
          <a:prstGeom prst="rect">
            <a:avLst/>
          </a:prstGeom>
          <a:solidFill>
            <a:schemeClr val="accent6">
              <a:lumMod val="20000"/>
              <a:lumOff val="80000"/>
              <a:alpha val="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000504"/>
            <a:ext cx="8572560" cy="5715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Общественная приемная помощника уполномоченного по защите прав предпринимателей МО «Янтарный городской округ»</a:t>
            </a:r>
            <a:endPara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57864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85720" y="1714488"/>
          <a:ext cx="6429420" cy="247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  <a:gridCol w="2571768"/>
              </a:tblGrid>
              <a:tr h="3571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Основными целями общественного Совета являются: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Ответственные лица: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1.Участие в формировании и реализации эффективной инвестиционной политики;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2.Согласование и координация действий малого предпринимательства и администрации муниципального образования «Янтарный городской округ»;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Оказание содействия в реализации инвестиционных проектов;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Вовлечение инвесторов, в том числе малого и среднего предпринимательства</a:t>
                      </a:r>
                    </a:p>
                    <a:p>
                      <a:endParaRPr lang="ru-RU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Отт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Александра Александровна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Начальник отдела экономики и развития туризма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Тел: 8 (4015)33-81-00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angelyantarn@yandex.ru</a:t>
                      </a:r>
                    </a:p>
                    <a:p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Алексеева Юлия Борисовна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Главный специалист отдела экономики и развития туризма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Тел: 8 (4015)33-81-00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angelyantarn@yandex.ru</a:t>
                      </a:r>
                    </a:p>
                    <a:p>
                      <a:endParaRPr lang="ru-RU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4643446"/>
          <a:ext cx="6429420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0293"/>
                <a:gridCol w="2599127"/>
              </a:tblGrid>
              <a:tr h="3571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Основными целями помощника уполномоченного по защите прав предпринимателей являются: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Ответственные лица: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общественный контроль за соблюдением прав и законных интересов предпринимателей;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 регулярное информирование Уполномоченного о положении дел по данным вопросам;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работы по правовому и экономическому просвещению предпринимателей, 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 с обращениями предпринимателей.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Федоров Денис Александрович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Помощник уполномоченного по защите прав предпринимателей МО «Янтарный городской округ»</a:t>
                      </a:r>
                    </a:p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Тел: 8 (4015)33-81-00</a:t>
                      </a:r>
                    </a:p>
                    <a:p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fedorov-denis@mail.ru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5" name="Picture 2" descr="C:\Users\Анна\Desktop\Юлия\АЛЕКСЕЕВА\Успешные практики\Защищенные\Практика №12\ЗАЩИТА 12\фото с совета\то что\IMG_89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465107" y="1893084"/>
            <a:ext cx="2214577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 descr="C:\Users\Анна\Downloads\IMG_2377.jpg"/>
          <p:cNvPicPr>
            <a:picLocks noChangeAspect="1" noChangeArrowheads="1"/>
          </p:cNvPicPr>
          <p:nvPr/>
        </p:nvPicPr>
        <p:blipFill>
          <a:blip r:embed="rId5"/>
          <a:srcRect t="28079" r="21182"/>
          <a:stretch>
            <a:fillRect/>
          </a:stretch>
        </p:blipFill>
        <p:spPr bwMode="auto">
          <a:xfrm>
            <a:off x="6572265" y="4500570"/>
            <a:ext cx="207170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49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6972320" cy="654032"/>
          </a:xfrm>
          <a:effectLst/>
        </p:spPr>
        <p:txBody>
          <a:bodyPr>
            <a:noAutofit/>
          </a:bodyPr>
          <a:lstStyle/>
          <a:p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endParaRPr lang="ru-RU" sz="3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3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85720" y="1285860"/>
            <a:ext cx="4214842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Датой образования поселка определен - 1654 год с названием «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Пальмникен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численность населения до 1939 года составляла около 1800 человек.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Основными промышленными объектами производства до 1939 года являлись добыча и обработка  янтаря шахтным способом. Работал кирпичный завод, рыбный порт, янтарная фабрика, пивоваренный цех, пекарня, колбасный цех, цех по производству сыра. Было развито гостиничное хозяйство.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429124" y="3786190"/>
            <a:ext cx="450059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Сельское хозяйство было представлено небольшими фермерскими хозяйствами. Выпускалась своя газета. 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1945 года была начата разработка и добыча янтаря карьерным способом. Развивалось ювелирное производство, в том числе изделий из янтаря в серебре и золоте.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Важнейшим (градообразующим) промышленным объектом в поселке с момента его создания в 1946 году является государственное унитарное предприятие «Калининградский янтарный комбинат”.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http://www.etoretro.ru/data/media/697/1365840829bec.jpg"/>
          <p:cNvPicPr>
            <a:picLocks noChangeAspect="1" noChangeArrowheads="1"/>
          </p:cNvPicPr>
          <p:nvPr/>
        </p:nvPicPr>
        <p:blipFill>
          <a:blip r:embed="rId3"/>
          <a:srcRect t="12024" r="1562"/>
          <a:stretch>
            <a:fillRect/>
          </a:stretch>
        </p:blipFill>
        <p:spPr bwMode="auto">
          <a:xfrm>
            <a:off x="4572000" y="1428736"/>
            <a:ext cx="4228951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6" name="Picture 8" descr="http://img-fotki.yandex.ru/get/5104/102782017.41/0_a921a_52d27f47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000504"/>
            <a:ext cx="4000528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5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МКУ «МФЦ» для инвестора</a:t>
            </a:r>
            <a:endParaRPr kumimoji="0" lang="ru-RU" sz="36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85720" y="3214686"/>
            <a:ext cx="24288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1285861"/>
            <a:ext cx="60007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учреждение "Многофункциональный центр предоставления государственных и муниципальных услуг" МО «Янтарный городской округ» (МФЦ)</a:t>
            </a: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для представителей бизнеса малого и среднего предпринимательства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это безвозмездное оказание целого комплекса услуг, заключающихся в помощи по подготовке и направлению документов в различные государственные структуры и инстанции. </a:t>
            </a:r>
          </a:p>
        </p:txBody>
      </p:sp>
      <p:pic>
        <p:nvPicPr>
          <p:cNvPr id="1032" name="Picture 8" descr="C:\Users\Анна\Desktop\Юлия\АЛЕКСЕЕВА\Успешные практики\Защищенные\Практика №11\День МФЦ\IMG_21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86058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5929322" y="4929198"/>
          <a:ext cx="3000396" cy="2053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</a:tblGrid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Для инвестора в МФЦ представлена: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94529">
                <a:tc>
                  <a:txBody>
                    <a:bodyPr/>
                    <a:lstStyle/>
                    <a:p>
                      <a:pPr lvl="0" indent="144000" algn="just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информация по поддержке СМП;</a:t>
                      </a:r>
                    </a:p>
                    <a:p>
                      <a:pPr lvl="0" indent="144000" algn="just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информация о кредитных учреждениях;</a:t>
                      </a:r>
                    </a:p>
                    <a:p>
                      <a:pPr lvl="0" indent="144000" algn="just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информация для инвестора и многое другое;</a:t>
                      </a:r>
                    </a:p>
                    <a:p>
                      <a:pPr lvl="0" indent="144000" algn="just" eaLnBrk="0" fontAlgn="base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Tx/>
                        <a:buChar char="-"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консультации по регистрации на порталах для бизнеса, Бизнес Навигатор и многое другое.</a:t>
                      </a:r>
                    </a:p>
                    <a:p>
                      <a:endParaRPr lang="ru-RU" sz="1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34" name="Picture 10" descr="http://prizivpalekh.ru/media/cache/4b/24/83/58/01/c8/4b24835801c841e28447e98416bdc72a.jpg"/>
          <p:cNvPicPr>
            <a:picLocks noChangeAspect="1" noChangeArrowheads="1"/>
          </p:cNvPicPr>
          <p:nvPr/>
        </p:nvPicPr>
        <p:blipFill>
          <a:blip r:embed="rId4"/>
          <a:srcRect l="7759"/>
          <a:stretch>
            <a:fillRect/>
          </a:stretch>
        </p:blipFill>
        <p:spPr bwMode="auto">
          <a:xfrm>
            <a:off x="142844" y="1285860"/>
            <a:ext cx="278608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42844" y="3357562"/>
          <a:ext cx="2714644" cy="1932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День открытых дверей МФЦ для бизнеса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50165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Ежемесячно</a:t>
                      </a:r>
                      <a:r>
                        <a:rPr kumimoji="0" lang="ru-RU" sz="1100" b="0" i="0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проводится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мероприятие «День открытых дверей МФЦ для бизнеса» на базе МКУ «МФЦ» МО «Янтарный городской округ». В день открытых дверей МФЦ для бизнеса, предоставлено максимальное количество информации для инвесторов</a:t>
                      </a:r>
                      <a:r>
                        <a:rPr kumimoji="0" lang="ru-RU" sz="1100" b="0" i="0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и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субъектов СМП</a:t>
                      </a:r>
                      <a:endParaRPr lang="ru-RU" sz="11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38" name="AutoShape 14" descr="Картинки по запросу мфц администрация янтар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Картинки по запросу мфц администрация янтарн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Картинки по запросу мфц администрация янтар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214951"/>
            <a:ext cx="2571768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3214678" y="3071810"/>
          <a:ext cx="2500330" cy="428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1500" u="sng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«Одно</a:t>
                      </a:r>
                      <a:r>
                        <a:rPr lang="ru-RU" sz="1500" u="sng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окно» для бизнеса</a:t>
                      </a:r>
                      <a:endParaRPr lang="ru-RU" sz="1500" u="sng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43" name="Picture 19" descr="C:\Users\Анна\Desktop\Юлия\АЛЕКСЕЕВА\Успешные практики\Защищенные\Практика №11\День МФЦ\IMG_21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3643314"/>
            <a:ext cx="264320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3071802" y="5715016"/>
          <a:ext cx="2714644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</a:tblGrid>
              <a:tr h="928694">
                <a:tc>
                  <a:txBody>
                    <a:bodyPr/>
                    <a:lstStyle/>
                    <a:p>
                      <a:pPr algn="just"/>
                      <a:r>
                        <a:rPr lang="ru-RU" sz="113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 Порядок</a:t>
                      </a:r>
                      <a:r>
                        <a:rPr lang="ru-RU" sz="113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сопровождения инвестиционных проектов по принципу «годного окна» на территории МО «Янтарный городской округ»</a:t>
                      </a:r>
                      <a:endParaRPr lang="ru-RU" sz="113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50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357166"/>
            <a:ext cx="7615262" cy="9286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Ответственные за работу с инвесторами</a:t>
            </a:r>
            <a:endParaRPr kumimoji="0" lang="ru-RU" sz="33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785926"/>
          <a:ext cx="8215371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8499"/>
                <a:gridCol w="3130789"/>
                <a:gridCol w="278608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ФИО муниципального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служащего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Должность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Контактные должности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Отт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 Александра Александровна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Начальник отдела экономики и развития туризма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(4015)33-81-00</a:t>
                      </a:r>
                      <a:endParaRPr lang="en-US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angelyantarn@yandex.ru</a:t>
                      </a:r>
                      <a:endParaRPr lang="en-US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Алексеева Юлия Борисовна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Главный специалист отдела экономики и развития туризма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 (4015)33-81-00</a:t>
                      </a:r>
                      <a:endParaRPr lang="en-US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angelyantarn@yandex.ru</a:t>
                      </a:r>
                      <a:endParaRPr lang="en-US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3714752"/>
            <a:ext cx="850112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Приемные дни: еженедельно по средам с 09-00 до 18-00 (обед с 13-00 до 14-00).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https://f.otzyv.ru/f/08/07/19521/2607151358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357694"/>
            <a:ext cx="256849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4" name="Picture 6" descr="https://im0-tub-ru.yandex.net/i?id=8e8e240747a66db7d3ddc114db235556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5" y="4357694"/>
            <a:ext cx="242889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6" name="Picture 8" descr="https://avatars.mds.yandex.net/get-pdb/51720/f3ea0b42-9416-4e8d-a795-8cb315a4e560/s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357694"/>
            <a:ext cx="242889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51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</a:rPr>
              <a:pPr/>
              <a:t>52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214290"/>
            <a:ext cx="7615262" cy="92869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Коммунальная инфраструктура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Контактная информация</a:t>
            </a:r>
            <a:endParaRPr kumimoji="0" lang="ru-RU" sz="2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357298"/>
          <a:ext cx="8715436" cy="5156252"/>
        </p:xfrm>
        <a:graphic>
          <a:graphicData uri="http://schemas.openxmlformats.org/drawingml/2006/table">
            <a:tbl>
              <a:tblPr/>
              <a:tblGrid>
                <a:gridCol w="285752"/>
                <a:gridCol w="1928826"/>
                <a:gridCol w="2000264"/>
                <a:gridCol w="4500594"/>
              </a:tblGrid>
              <a:tr h="3350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п.п.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Характеристика 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Руководитель, контакты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Многофункциональное предприятие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МУП "Эксплуатирующая организация - Янтарный"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Водоснабжение, водоотведение, теплоснабжение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Директор Антошина Наталья Анатольевна, 238580, Калининградская область,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Янтарный ул. Железнодорожная, № 15,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конт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тел. 8-4012-566-824. адрес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эл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Почты</a:t>
                      </a:r>
                      <a:r>
                        <a:rPr lang="ru-RU" sz="9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&lt;</a:t>
                      </a:r>
                      <a:r>
                        <a:rPr lang="ru-RU" sz="9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eo.yantarn@list.ru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&gt;: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Управляющая организация ООО "Центральное жилищное управление (ООО "УК ЦЖУ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услуги по управлению и техническому обслуживанию общего имущества в многоквартирных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домах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Генеральный директор Иванов Александр Владимирович, 238580, Калининградская область,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Янтарный ул. Железнодорожная, № 15,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конт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тел. 8-401533-7454 адрес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эл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почты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yk.thy@yandex.ru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"</a:t>
                      </a: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Горэнерго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Янтарный"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Техническое обслуживание электроустановок и систем электроснабжения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генеральный директор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Отдельнов</a:t>
                      </a: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Сергей Николаевич 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238580, Калининградская область, 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Янтарный ул. Железнодорожная, № 15,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00" b="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конт</a:t>
                      </a: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тел. 8-401533-71-88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«Газпром </a:t>
                      </a:r>
                      <a:r>
                        <a:rPr lang="ru-RU" sz="900" b="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межрегионгаз</a:t>
                      </a: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Санкт-Петербург»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Газоснабжение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Заместитель генерального директора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-Директор Ким Андрей Вячеславович,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236022, г. Калининград, ул. Генделя, дом 5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Тел/факс 99-38-80/99-38-90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566-892, 565-522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6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9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Калининградгазификация</a:t>
                      </a: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Техническое обслуживание систем газоснабжения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Генеральный директор Ковалев Леонид Евгеньевич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236029, г. Калининград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ул. Старшего лейтенанта </a:t>
                      </a:r>
                      <a:r>
                        <a:rPr lang="ru-RU" sz="900" b="0" i="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Сибирякова</a:t>
                      </a: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17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Тел/факс Приёмная</a:t>
                      </a:r>
                    </a:p>
                    <a:p>
                      <a:pPr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 (4012) 99-60-70</a:t>
                      </a:r>
                      <a:b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 (4012) 99-60-10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Факс: 8 (4012) 99-60-60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priem@gaz39.ru</a:t>
                      </a: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i="0" dirty="0">
                          <a:solidFill>
                            <a:srgbClr val="2E2E2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ОАО «</a:t>
                      </a:r>
                      <a:r>
                        <a:rPr lang="ru-RU" sz="900" i="0" dirty="0" err="1">
                          <a:solidFill>
                            <a:srgbClr val="2E2E2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Янтарьэнерго</a:t>
                      </a:r>
                      <a:r>
                        <a:rPr lang="ru-RU" sz="900" i="0" dirty="0">
                          <a:solidFill>
                            <a:srgbClr val="2E2E2E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 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Электроснабжение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236022  </a:t>
                      </a:r>
                      <a:r>
                        <a:rPr lang="ru-RU" sz="900" b="0" i="0" u="non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гКалининград</a:t>
                      </a: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9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ул. Театральная,34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(4012) 57-64-59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(4012) 53-00-26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i="0" u="non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public@yantene.ru</a:t>
                      </a: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Светлогорского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РЭС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Филиала «Западные электрические сети»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Техническое обслуживание электроустановок и систем электроснабжения</a:t>
                      </a:r>
                    </a:p>
                  </a:txBody>
                  <a:tcPr marL="14714" marR="147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Начальник Васильев Алексей Анатольевич 238560, г. Светлогорск, ул. Железнодорожная, 4,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Тел/факс. 2-19-60, 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Конт.тел.2-20-58, 2-21-41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4714" marR="147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04" y="3000372"/>
            <a:ext cx="58579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Добро пожаловать </a:t>
            </a:r>
          </a:p>
          <a:p>
            <a:pPr algn="ctr"/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в Янтарный!</a:t>
            </a:r>
            <a:endParaRPr lang="ru-RU" sz="5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714356"/>
            <a:ext cx="2677675" cy="250033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6286520"/>
          <a:ext cx="871543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7"/>
                <a:gridCol w="2500329"/>
                <a:gridCol w="178595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Администрация МО «Янтарный городской округ» 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238580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Янтарный ул. Советская 76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тел: 8(4015) 33-81-00</a:t>
                      </a:r>
                    </a:p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факс: 8(4015) 33-71-43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http://yantarny.net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amberadm@mail.ru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429388" y="6357958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285728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Транспортное сообщение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1214422"/>
            <a:ext cx="514353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Населенные пункты, входящие в состав Янтарного городского округа,  расположены в 50 км от областного центра – г. Калининграда, в 25 км от города Светлогорска и от города Балтийска. Границы территории округа проходят рядом с населенными пунктами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Зеленоградского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района.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Автомобильные  дороги обеспечивают связь с этими городами и населенными пунктами, в том числе, и с городом Пионерский. Автобусное сообщение обеспечивают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автопредприятия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г.г. Балтийска, Светлогорска, Калининграда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643570" y="4357694"/>
          <a:ext cx="3214710" cy="2053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094"/>
                <a:gridCol w="730616"/>
              </a:tblGrid>
              <a:tr h="35719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Расстояние до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ближайших городов 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6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404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Калининград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 км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404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Светлогорск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21 км</a:t>
                      </a: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4047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Зеленоградск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43 км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40470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Пионерский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 км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345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Балтийск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32 км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572132" y="1354269"/>
          <a:ext cx="3286148" cy="2956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3981"/>
                <a:gridCol w="672167"/>
              </a:tblGrid>
              <a:tr h="47538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Расстояние</a:t>
                      </a:r>
                      <a:r>
                        <a:rPr lang="ru-RU" sz="13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 ближайших курортов и столиц Прибалтики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55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ПОЛЬША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5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Варшава (</a:t>
                      </a:r>
                      <a:r>
                        <a:rPr lang="en-US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Warszawa 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420 км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Гданьск (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Gdańsk</a:t>
                      </a:r>
                      <a:r>
                        <a:rPr lang="en-US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0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207 км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Сопот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Sopot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218 км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r>
                        <a:rPr lang="ru-RU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Миколайки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Mikołajki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192 км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r>
                        <a:rPr lang="ru-RU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Крыница-Морска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Krynica</a:t>
                      </a:r>
                      <a:r>
                        <a:rPr lang="en-US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Morska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209 км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455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ЛИТВА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556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Вильнюс (</a:t>
                      </a:r>
                      <a:r>
                        <a:rPr lang="en-US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Vilnius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433 км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34556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Паланга (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Palanga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177 км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274161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Нида (</a:t>
                      </a:r>
                      <a:r>
                        <a:rPr lang="en-US" sz="10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Nida</a:t>
                      </a:r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97 км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\\Terminal-server\public\ОБМЕН ДОКУМЕНТАМИ\Алексеева Ю.Б\Снимо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2571768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00364" y="4357694"/>
          <a:ext cx="2428892" cy="2062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Автобусное </a:t>
                      </a:r>
                      <a:r>
                        <a:rPr lang="ru-RU" sz="13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сообщение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77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№120 Калининград -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Янтарный</a:t>
                      </a:r>
                      <a:endParaRPr lang="ru-RU" sz="11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14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№ 282 </a:t>
                      </a:r>
                      <a:r>
                        <a:rPr lang="ru-RU" sz="11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- Пионерский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47709"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№286 Покровское – Пионерский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47709">
                <a:tc>
                  <a:txBody>
                    <a:bodyPr/>
                    <a:lstStyle/>
                    <a:p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№385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1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Балтийск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  <a:tr h="3477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№587 Балтийск - Зеленоградск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214290"/>
            <a:ext cx="6972320" cy="857256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Система управления МО «Янтарный городской округ»</a:t>
            </a:r>
            <a:endParaRPr kumimoji="0" lang="ru-RU" sz="33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6" name="Рисунок 5" descr="IMG_5094.JPG"/>
          <p:cNvPicPr>
            <a:picLocks noChangeAspect="1"/>
          </p:cNvPicPr>
          <p:nvPr/>
        </p:nvPicPr>
        <p:blipFill>
          <a:blip r:embed="rId3" cstate="print">
            <a:lum contrast="6000"/>
          </a:blip>
          <a:srcRect r="7246" b="-1"/>
          <a:stretch>
            <a:fillRect/>
          </a:stretch>
        </p:blipFill>
        <p:spPr>
          <a:xfrm rot="16200000">
            <a:off x="-178623" y="2178835"/>
            <a:ext cx="3500462" cy="242889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plastic">
            <a:bevelT/>
            <a:bevelB/>
          </a:sp3d>
        </p:spPr>
      </p:pic>
      <p:pic>
        <p:nvPicPr>
          <p:cNvPr id="7" name="Рисунок 6" descr="IMG_5082.JPG"/>
          <p:cNvPicPr>
            <a:picLocks noChangeAspect="1"/>
          </p:cNvPicPr>
          <p:nvPr/>
        </p:nvPicPr>
        <p:blipFill>
          <a:blip r:embed="rId4" cstate="print"/>
          <a:srcRect l="21569" r="21569"/>
          <a:stretch>
            <a:fillRect/>
          </a:stretch>
        </p:blipFill>
        <p:spPr>
          <a:xfrm>
            <a:off x="6000760" y="1643050"/>
            <a:ext cx="2643206" cy="3571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 prstMaterial="metal">
            <a:bevelT/>
            <a:bevelB/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488" y="1571612"/>
            <a:ext cx="300039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0800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редставительный орган - Окружной совет депутатов. Совет (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созыв) избран 14 сентября 2014 года на 5 лет. Общее число депутатов 10 человек.</a:t>
            </a:r>
          </a:p>
          <a:p>
            <a:pPr lvl="0" indent="108000" algn="just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Глава МО «Янтарный городской округ» (П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редседателем о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кружного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депутатов)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Савенко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Сергей Владимирович.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(Решение ОСД  МО «ЯГО» № 1 от 18.09.2014)</a:t>
            </a:r>
          </a:p>
          <a:p>
            <a:pPr lvl="0" indent="108000" algn="just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Исполнительный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орган – администрация МО «Янтарный городской округ»</a:t>
            </a:r>
          </a:p>
          <a:p>
            <a:pPr lvl="0" indent="108000" algn="just"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Глава администрации МО «Янтарный городской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округ» –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Заливатский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Алексей Сергеевич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(Решение ОСД  МО «ЯГО» № 16 от 10.11.2014)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5286388"/>
            <a:ext cx="26432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Савенко</a:t>
            </a:r>
            <a:r>
              <a:rPr lang="ru-RU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Сергей Владимирович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5286388"/>
            <a:ext cx="26432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Заливатский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Алексей Сергеевич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7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285728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Общая информация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643570" y="1714488"/>
          <a:ext cx="3000396" cy="3909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500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Площадь округа</a:t>
                      </a:r>
                      <a:endParaRPr lang="ru-RU" sz="1500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653892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943,35 га</a:t>
                      </a:r>
                    </a:p>
                    <a:p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 232 га лесного фонда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5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Состав округа</a:t>
                      </a:r>
                      <a:endParaRPr lang="ru-RU" sz="15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868206">
                <a:tc>
                  <a:txBody>
                    <a:bodyPr/>
                    <a:lstStyle/>
                    <a:p>
                      <a:r>
                        <a:rPr lang="ru-RU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. Янтарный</a:t>
                      </a:r>
                    </a:p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п. </a:t>
                      </a:r>
                      <a:r>
                        <a:rPr lang="ru-RU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Покровское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0"/>
                      </a:schemeClr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ru-RU" sz="15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a:t>Общая численность населения</a:t>
                      </a:r>
                      <a:endParaRPr lang="ru-RU" sz="15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  <a:alpha val="51000"/>
                      </a:schemeClr>
                    </a:solidFill>
                  </a:tcPr>
                </a:tc>
              </a:tr>
              <a:tr h="1315885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6 438 человек</a:t>
                      </a:r>
                    </a:p>
                    <a:p>
                      <a:r>
                        <a:rPr lang="ru-RU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пгт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. Янтарный – 5 530 чел.</a:t>
                      </a:r>
                    </a:p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Синявино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 – 240 чел.</a:t>
                      </a:r>
                    </a:p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  <a:r>
                        <a:rPr lang="ru-RU" sz="15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Покровское – 668 чел.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571612"/>
            <a:ext cx="5214974" cy="41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Отличительная особенность муниципального образования «Янтарный городской округ» от других муниципальных образований – это расположение его вдоль берега Балтийского моря с незамерзающим побережьем, зарослями облепихи, широкими песчаными пляжами.</a:t>
            </a:r>
          </a:p>
          <a:p>
            <a:pPr indent="457200" algn="just">
              <a:spcBef>
                <a:spcPts val="60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 настоящее время Янтарный представляет собой специализированный промышленный центр с рекреационными функциями. Территория округа входит в границы Приморской функциональной рекреационной зоны, и определена генеральным планом в качестве одного из основных урбанизированных районов преимущественного развития городских функций.</a:t>
            </a:r>
          </a:p>
          <a:p>
            <a:pPr indent="457200" algn="just">
              <a:spcBef>
                <a:spcPts val="600"/>
              </a:spcBef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Однако уникальные особенности побережья Янтарного, комплекс памятников и объектов, представляющих историческую, научную и рекреационную ценность, создают здесь благоприятные условия для жизни, отдыха и туризма.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8</a:t>
            </a:fld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85786" y="357166"/>
            <a:ext cx="6972320" cy="654032"/>
          </a:xfrm>
          <a:prstGeom prst="rect">
            <a:avLst/>
          </a:prstGeom>
          <a:solidFill>
            <a:schemeClr val="tx2">
              <a:lumMod val="40000"/>
              <a:lumOff val="60000"/>
              <a:alpha val="0"/>
            </a:schemeClr>
          </a:solidFill>
          <a:effectLst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Природные</a:t>
            </a:r>
            <a:r>
              <a:rPr kumimoji="0" lang="ru-RU" sz="3800" b="1" i="0" u="none" strike="noStrike" kern="1200" cap="none" spc="0" normalizeH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ресурсы</a:t>
            </a:r>
            <a:endParaRPr kumimoji="0" lang="ru-RU" sz="38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0"/>
            <a:ext cx="1428728" cy="13341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1285860"/>
            <a:ext cx="4857752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территории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пгт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Янтарный основным видом полезных ископаемых является янтарь. Оценочные значения мощности месторождения составляют  до 350 тыс. тонн  или 90 % мирового запаса. Кроме того, имеются карьеры по добыче песка, залежи минеральных удобрений (фосфоритов и глауконитов) и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голубой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глины, которая может использоваться в лечебных целях. Определенный интерес представляют запасы строительных материалов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(песчано-гравийной смеси), а также сбор и переработка облепихи, в изобилии растущей на территории округа.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471488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Уникальные особенности побережья Янтарного - наличие широких морских песчаных пляжей протяженностью около шести километров, глубокое пресноводное озеро Янтарное, морская лагуна, комплекс памятников и объектов, представляющих историческую, культурную и рекреационную ценность, - создают благоприятные условия для развития территории.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https://zorca.ru/images/%D1%8F%D0%BD%D1%82%D0%B0%D1%80%D1%8C%20%D0%BD%D0%B0%20%D0%BA%D0%B0%D0%BB%D0%B8%D0%BD%D0%B8%D0%BD%D0%B3%D1%80%D0%B0%D0%B4%D1%81%D0%BA%D0%B8%D1%85%20%D0%BF%D0%BB%D1%8F%D0%B6%D0%B0%D1%85%20.jpg?crc=197843251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357158" y="3929066"/>
            <a:ext cx="400052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1" name="Picture 9" descr="http://www.eda-land.ru/images/article/orig/2018/06/oblepihovyj-chaj-povod-proyavit-fantaziyu-i-vozmozhnost-prigotovit-nepovtorimyj-napitok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428736"/>
            <a:ext cx="364333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B417263-9E37-4961-9ED5-79CC60217569}" type="slidenum"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3166</TotalTime>
  <Words>6243</Words>
  <Application>Microsoft Office PowerPoint</Application>
  <PresentationFormat>Экран (4:3)</PresentationFormat>
  <Paragraphs>1381</Paragraphs>
  <Slides>53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ИНВЕСТИЦИОННЫЙ ПАСПОРТ</vt:lpstr>
      <vt:lpstr>Уважаемые дамы и господа!</vt:lpstr>
      <vt:lpstr>Оглавление</vt:lpstr>
      <vt:lpstr>Конкурентные преимущества</vt:lpstr>
      <vt:lpstr>Историческая справка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315</cp:revision>
  <dcterms:created xsi:type="dcterms:W3CDTF">2019-02-05T09:27:33Z</dcterms:created>
  <dcterms:modified xsi:type="dcterms:W3CDTF">2019-07-02T07:51:44Z</dcterms:modified>
</cp:coreProperties>
</file>