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ppt/charts/chart4.xml" ContentType="application/vnd.openxmlformats-officedocument.drawingml.chart+xml"/>
  <Override PartName="/ppt/theme/themeOverride2.xml" ContentType="application/vnd.openxmlformats-officedocument.themeOverride+xml"/>
  <Override PartName="/ppt/drawings/drawing2.xml" ContentType="application/vnd.openxmlformats-officedocument.drawingml.chartshapes+xml"/>
  <Override PartName="/ppt/charts/chart5.xml" ContentType="application/vnd.openxmlformats-officedocument.drawingml.chart+xml"/>
  <Override PartName="/ppt/theme/themeOverride3.xml" ContentType="application/vnd.openxmlformats-officedocument.themeOverride+xml"/>
  <Override PartName="/ppt/charts/chart6.xml" ContentType="application/vnd.openxmlformats-officedocument.drawingml.chart+xml"/>
  <Override PartName="/ppt/theme/themeOverride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912" r:id="rId1"/>
  </p:sldMasterIdLst>
  <p:notesMasterIdLst>
    <p:notesMasterId r:id="rId92"/>
  </p:notesMasterIdLst>
  <p:sldIdLst>
    <p:sldId id="256" r:id="rId2"/>
    <p:sldId id="257" r:id="rId3"/>
    <p:sldId id="258" r:id="rId4"/>
    <p:sldId id="345" r:id="rId5"/>
    <p:sldId id="259" r:id="rId6"/>
    <p:sldId id="260" r:id="rId7"/>
    <p:sldId id="261" r:id="rId8"/>
    <p:sldId id="262" r:id="rId9"/>
    <p:sldId id="263" r:id="rId10"/>
    <p:sldId id="307" r:id="rId11"/>
    <p:sldId id="264" r:id="rId12"/>
    <p:sldId id="265" r:id="rId13"/>
    <p:sldId id="266" r:id="rId14"/>
    <p:sldId id="267" r:id="rId15"/>
    <p:sldId id="268" r:id="rId16"/>
    <p:sldId id="269" r:id="rId17"/>
    <p:sldId id="296" r:id="rId18"/>
    <p:sldId id="297" r:id="rId19"/>
    <p:sldId id="298" r:id="rId20"/>
    <p:sldId id="270" r:id="rId21"/>
    <p:sldId id="272" r:id="rId22"/>
    <p:sldId id="299" r:id="rId23"/>
    <p:sldId id="300" r:id="rId24"/>
    <p:sldId id="301" r:id="rId25"/>
    <p:sldId id="302" r:id="rId26"/>
    <p:sldId id="303" r:id="rId27"/>
    <p:sldId id="304" r:id="rId28"/>
    <p:sldId id="305" r:id="rId29"/>
    <p:sldId id="306" r:id="rId30"/>
    <p:sldId id="273" r:id="rId31"/>
    <p:sldId id="274" r:id="rId32"/>
    <p:sldId id="271" r:id="rId33"/>
    <p:sldId id="275" r:id="rId34"/>
    <p:sldId id="276" r:id="rId35"/>
    <p:sldId id="277" r:id="rId36"/>
    <p:sldId id="278" r:id="rId37"/>
    <p:sldId id="279" r:id="rId38"/>
    <p:sldId id="280" r:id="rId39"/>
    <p:sldId id="281" r:id="rId40"/>
    <p:sldId id="282" r:id="rId41"/>
    <p:sldId id="283" r:id="rId42"/>
    <p:sldId id="284" r:id="rId43"/>
    <p:sldId id="285" r:id="rId44"/>
    <p:sldId id="286" r:id="rId45"/>
    <p:sldId id="287" r:id="rId46"/>
    <p:sldId id="288" r:id="rId47"/>
    <p:sldId id="289" r:id="rId48"/>
    <p:sldId id="290" r:id="rId49"/>
    <p:sldId id="291" r:id="rId50"/>
    <p:sldId id="292" r:id="rId51"/>
    <p:sldId id="293" r:id="rId52"/>
    <p:sldId id="294" r:id="rId53"/>
    <p:sldId id="295" r:id="rId54"/>
    <p:sldId id="309" r:id="rId55"/>
    <p:sldId id="308" r:id="rId56"/>
    <p:sldId id="310" r:id="rId57"/>
    <p:sldId id="311" r:id="rId58"/>
    <p:sldId id="312" r:id="rId59"/>
    <p:sldId id="313" r:id="rId60"/>
    <p:sldId id="314" r:id="rId61"/>
    <p:sldId id="315" r:id="rId62"/>
    <p:sldId id="316" r:id="rId63"/>
    <p:sldId id="317" r:id="rId64"/>
    <p:sldId id="318" r:id="rId65"/>
    <p:sldId id="319" r:id="rId66"/>
    <p:sldId id="320" r:id="rId67"/>
    <p:sldId id="321" r:id="rId68"/>
    <p:sldId id="340" r:id="rId69"/>
    <p:sldId id="341" r:id="rId70"/>
    <p:sldId id="322" r:id="rId71"/>
    <p:sldId id="323" r:id="rId72"/>
    <p:sldId id="324" r:id="rId73"/>
    <p:sldId id="325" r:id="rId74"/>
    <p:sldId id="326" r:id="rId75"/>
    <p:sldId id="327" r:id="rId76"/>
    <p:sldId id="328" r:id="rId77"/>
    <p:sldId id="329" r:id="rId78"/>
    <p:sldId id="330" r:id="rId79"/>
    <p:sldId id="331" r:id="rId80"/>
    <p:sldId id="332" r:id="rId81"/>
    <p:sldId id="333" r:id="rId82"/>
    <p:sldId id="334" r:id="rId83"/>
    <p:sldId id="335" r:id="rId84"/>
    <p:sldId id="336" r:id="rId85"/>
    <p:sldId id="337" r:id="rId86"/>
    <p:sldId id="338" r:id="rId87"/>
    <p:sldId id="339" r:id="rId88"/>
    <p:sldId id="342" r:id="rId89"/>
    <p:sldId id="343" r:id="rId90"/>
    <p:sldId id="344" r:id="rId9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660B408-B3CF-4A94-85FC-2B1E0A45F4A2}" styleName="Темный стиль 2 —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E25E649-3F16-4E02-A733-19D2CDBF48F0}" styleName="Средний стиль 3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Средний стиль 3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9631B5-78F2-41C9-869B-9F39066F8104}" styleName="Средний стиль 3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46F890A9-2807-4EBB-B81D-B2AA78EC7F39}" styleName="Темный стиль 2 —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10A1B5D5-9B99-4C35-A422-299274C87663}" styleName="Средний стиль 1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DCAF9ED-07DC-4A11-8D7F-57B35C25682E}" styleName="Средний стиль 1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FABFCF23-3B69-468F-B69F-88F6DE6A72F2}" styleName="Средний стиль 1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5" autoAdjust="0"/>
    <p:restoredTop sz="95441" autoAdjust="0"/>
  </p:normalViewPr>
  <p:slideViewPr>
    <p:cSldViewPr snapToGrid="0">
      <p:cViewPr varScale="1">
        <p:scale>
          <a:sx n="109" d="100"/>
          <a:sy n="109" d="100"/>
        </p:scale>
        <p:origin x="552" y="108"/>
      </p:cViewPr>
      <p:guideLst/>
    </p:cSldViewPr>
  </p:slideViewPr>
  <p:outlineViewPr>
    <p:cViewPr>
      <p:scale>
        <a:sx n="33" d="100"/>
        <a:sy n="33" d="100"/>
      </p:scale>
      <p:origin x="0" y="-102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9" d="100"/>
          <a:sy n="69" d="100"/>
        </p:scale>
        <p:origin x="2784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2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3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Объём</a:t>
            </a:r>
            <a:r>
              <a:rPr lang="ru-RU" b="0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отгруженных товаров собственного производства, выполнение работ и услуг собственными силами по </a:t>
            </a:r>
          </a:p>
          <a:p>
            <a:pPr>
              <a:defRPr/>
            </a:pPr>
            <a:r>
              <a:rPr lang="ru-RU" b="0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отраслям </a:t>
            </a:r>
            <a:endParaRPr lang="ru-RU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4.489158256215927E-2"/>
          <c:y val="3.2941244540204036E-2"/>
        </c:manualLayout>
      </c:layout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Организации по видам экономической деятельности</c:v>
                </c:pt>
              </c:strCache>
            </c:strRef>
          </c:tx>
          <c:dLbls>
            <c:dLbl>
              <c:idx val="3"/>
              <c:layout>
                <c:manualLayout>
                  <c:x val="0.10672928745643162"/>
                  <c:y val="2.9777527809023976E-4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F87-4934-9BC9-4680A08E98B9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Сельское хозяйство</c:v>
                </c:pt>
                <c:pt idx="1">
                  <c:v>Обрабатывающие производства</c:v>
                </c:pt>
                <c:pt idx="2">
                  <c:v>объем работ по "строительству"</c:v>
                </c:pt>
                <c:pt idx="3">
                  <c:v>Услуги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0.8</c:v>
                </c:pt>
                <c:pt idx="1">
                  <c:v>9.0000000000000066E-2</c:v>
                </c:pt>
                <c:pt idx="2">
                  <c:v>8.0000000000000085E-2</c:v>
                </c:pt>
                <c:pt idx="3">
                  <c:v>3.0000000000000027E-2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F87-4934-9BC9-4680A08E98B9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t"/>
      <c:layout>
        <c:manualLayout>
          <c:xMode val="edge"/>
          <c:yMode val="edge"/>
          <c:x val="0.75195090498080863"/>
          <c:y val="6.3908641957614726E-2"/>
          <c:w val="0.22655591461471916"/>
          <c:h val="0.59454311179043628"/>
        </c:manualLayout>
      </c:layout>
      <c:overlay val="0"/>
    </c:legend>
    <c:plotVisOnly val="1"/>
    <c:dispBlanksAs val="zero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0"/>
      <c:rotY val="0"/>
      <c:depthPercent val="60"/>
      <c:rAngAx val="0"/>
      <c:perspective val="100"/>
    </c:view3D>
    <c:floor>
      <c:thickness val="0"/>
      <c:spPr>
        <a:solidFill>
          <a:schemeClr val="lt1">
            <a:lumMod val="95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accent1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1">
                  <a:lumMod val="75000"/>
                </a:schemeClr>
              </a:contourClr>
            </a:sp3d>
          </c:spPr>
          <c:invertIfNegative val="0"/>
          <c:dLbls>
            <c:dLbl>
              <c:idx val="0"/>
              <c:layout>
                <c:manualLayout>
                  <c:x val="1.2499483300700439E-2"/>
                  <c:y val="-5.25259000159227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3BA-45F1-9698-3FF1E4033203}"/>
                </c:ext>
              </c:extLst>
            </c:dLbl>
            <c:dLbl>
              <c:idx val="1"/>
              <c:layout>
                <c:manualLayout>
                  <c:x val="1.0473781020486839E-2"/>
                  <c:y val="-5.9124869665264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3BA-45F1-9698-3FF1E4033203}"/>
                </c:ext>
              </c:extLst>
            </c:dLbl>
            <c:dLbl>
              <c:idx val="2"/>
              <c:layout>
                <c:manualLayout>
                  <c:x val="-2.1530105093068682E-2"/>
                  <c:y val="-2.31953335769012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3BA-45F1-9698-3FF1E403320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2015</c:v>
                </c:pt>
                <c:pt idx="1">
                  <c:v>2016</c:v>
                </c:pt>
              </c:numCache>
            </c:numRef>
          </c:cat>
          <c:val>
            <c:numRef>
              <c:f>Лист1!$B$2:$B$3</c:f>
              <c:numCache>
                <c:formatCode>#\ ##0.0</c:formatCode>
                <c:ptCount val="2"/>
                <c:pt idx="0">
                  <c:v>962.9</c:v>
                </c:pt>
                <c:pt idx="1">
                  <c:v>950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3BA-45F1-9698-3FF1E403320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Исполнение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accent2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2">
                  <a:lumMod val="75000"/>
                </a:schemeClr>
              </a:contourClr>
            </a:sp3d>
          </c:spPr>
          <c:invertIfNegative val="0"/>
          <c:dLbls>
            <c:dLbl>
              <c:idx val="0"/>
              <c:layout>
                <c:manualLayout>
                  <c:x val="2.6524419600564651E-2"/>
                  <c:y val="-6.48876424693489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3BA-45F1-9698-3FF1E4033203}"/>
                </c:ext>
              </c:extLst>
            </c:dLbl>
            <c:dLbl>
              <c:idx val="1"/>
              <c:layout>
                <c:manualLayout>
                  <c:x val="1.9297016593308423E-2"/>
                  <c:y val="-6.28415283705975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3BA-45F1-9698-3FF1E4033203}"/>
                </c:ext>
              </c:extLst>
            </c:dLbl>
            <c:dLbl>
              <c:idx val="2"/>
              <c:layout>
                <c:manualLayout>
                  <c:x val="1.2302917196039235E-2"/>
                  <c:y val="-2.42156478847190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D3BA-45F1-9698-3FF1E403320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2015</c:v>
                </c:pt>
                <c:pt idx="1">
                  <c:v>2016</c:v>
                </c:pt>
              </c:numCache>
            </c:numRef>
          </c:cat>
          <c:val>
            <c:numRef>
              <c:f>Лист1!$C$2:$C$3</c:f>
              <c:numCache>
                <c:formatCode>#\ ##0.0</c:formatCode>
                <c:ptCount val="2"/>
                <c:pt idx="0">
                  <c:v>909.7</c:v>
                </c:pt>
                <c:pt idx="1">
                  <c:v>917.9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D3BA-45F1-9698-3FF1E40332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5"/>
        <c:shape val="cylinder"/>
        <c:axId val="130370176"/>
        <c:axId val="130371968"/>
        <c:axId val="0"/>
      </c:bar3DChart>
      <c:catAx>
        <c:axId val="130370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0371968"/>
        <c:crosses val="autoZero"/>
        <c:auto val="1"/>
        <c:lblAlgn val="ctr"/>
        <c:lblOffset val="100"/>
        <c:noMultiLvlLbl val="0"/>
      </c:catAx>
      <c:valAx>
        <c:axId val="1303719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\ ##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0370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6472313542922265E-2"/>
          <c:y val="0.27675779650089621"/>
          <c:w val="0.69443887200825061"/>
          <c:h val="0.50157846329234557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Восток</c:v>
                </c:pt>
              </c:strCache>
            </c:strRef>
          </c:tx>
          <c:spPr>
            <a:solidFill>
              <a:srgbClr val="993366"/>
            </a:solidFill>
            <a:ln w="8111">
              <a:solidFill>
                <a:schemeClr val="tx1"/>
              </a:solidFill>
              <a:prstDash val="solid"/>
            </a:ln>
          </c:spPr>
          <c:explosion val="14"/>
          <c:dPt>
            <c:idx val="0"/>
            <c:bubble3D val="0"/>
            <c:spPr>
              <a:solidFill>
                <a:srgbClr val="3366FF"/>
              </a:solidFill>
              <a:ln w="8111">
                <a:solidFill>
                  <a:schemeClr val="tx1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1-9C10-4879-B70C-36146EBA0E58}"/>
              </c:ext>
            </c:extLst>
          </c:dPt>
          <c:dPt>
            <c:idx val="1"/>
            <c:bubble3D val="0"/>
            <c:spPr>
              <a:solidFill>
                <a:srgbClr val="FF0000"/>
              </a:solidFill>
              <a:ln w="8111">
                <a:solidFill>
                  <a:schemeClr val="tx1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3-9C10-4879-B70C-36146EBA0E58}"/>
              </c:ext>
            </c:extLst>
          </c:dPt>
          <c:dPt>
            <c:idx val="2"/>
            <c:bubble3D val="0"/>
            <c:spPr>
              <a:solidFill>
                <a:srgbClr val="99CC00"/>
              </a:solidFill>
              <a:ln w="8111">
                <a:solidFill>
                  <a:schemeClr val="tx1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5-9C10-4879-B70C-36146EBA0E58}"/>
              </c:ext>
            </c:extLst>
          </c:dPt>
          <c:dLbls>
            <c:spPr>
              <a:noFill/>
              <a:ln w="16223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 b="1" i="0" u="none" strike="noStrike" baseline="0">
                    <a:solidFill>
                      <a:schemeClr val="bg1"/>
                    </a:solidFill>
                    <a:latin typeface="Times New Roman" panose="02020603050405020304" pitchFamily="18" charset="0"/>
                    <a:ea typeface="Arial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Sheet1!$B$1:$E$1</c:f>
              <c:strCache>
                <c:ptCount val="4"/>
                <c:pt idx="0">
                  <c:v>Дотации</c:v>
                </c:pt>
                <c:pt idx="1">
                  <c:v>Субвенции</c:v>
                </c:pt>
                <c:pt idx="2">
                  <c:v>Субсидии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Sheet1!$B$2:$E$2</c:f>
              <c:numCache>
                <c:formatCode>#\ ##0.0</c:formatCode>
                <c:ptCount val="4"/>
                <c:pt idx="0">
                  <c:v>54.9</c:v>
                </c:pt>
                <c:pt idx="1">
                  <c:v>647.4</c:v>
                </c:pt>
                <c:pt idx="2">
                  <c:v>111.3</c:v>
                </c:pt>
                <c:pt idx="3" formatCode="General">
                  <c:v>0.28000000000000008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9C10-4879-B70C-36146EBA0E5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</c:pie3DChart>
      <c:spPr>
        <a:noFill/>
        <a:ln w="16223">
          <a:noFill/>
        </a:ln>
      </c:spPr>
    </c:plotArea>
    <c:legend>
      <c:legendPos val="r"/>
      <c:legendEntry>
        <c:idx val="0"/>
        <c:txPr>
          <a:bodyPr/>
          <a:lstStyle/>
          <a:p>
            <a:pPr>
              <a:defRPr sz="200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200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200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90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67995375646570833"/>
          <c:y val="0"/>
          <c:w val="0.28893187350877286"/>
          <c:h val="1"/>
        </c:manualLayout>
      </c:layout>
      <c:overlay val="0"/>
      <c:spPr>
        <a:solidFill>
          <a:schemeClr val="accent3">
            <a:alpha val="50000"/>
          </a:schemeClr>
        </a:solidFill>
        <a:ln>
          <a:noFill/>
        </a:ln>
        <a:effectLst/>
      </c:spPr>
      <c:txPr>
        <a:bodyPr/>
        <a:lstStyle/>
        <a:p>
          <a:pPr>
            <a:defRPr sz="200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150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5211267605633856E-3"/>
          <c:y val="0.26495726495726524"/>
          <c:w val="0.71361502347417949"/>
          <c:h val="0.51709401709401781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Восток</c:v>
                </c:pt>
              </c:strCache>
            </c:strRef>
          </c:tx>
          <c:spPr>
            <a:solidFill>
              <a:srgbClr val="993366"/>
            </a:solidFill>
            <a:ln w="8520">
              <a:solidFill>
                <a:schemeClr val="tx1"/>
              </a:solidFill>
              <a:prstDash val="solid"/>
            </a:ln>
          </c:spPr>
          <c:explosion val="11"/>
          <c:dPt>
            <c:idx val="0"/>
            <c:bubble3D val="0"/>
            <c:spPr>
              <a:solidFill>
                <a:srgbClr val="3366FF"/>
              </a:solidFill>
              <a:ln w="8520">
                <a:solidFill>
                  <a:schemeClr val="tx1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1-D73D-4CCD-BA73-1B5C5F6B18A7}"/>
              </c:ext>
            </c:extLst>
          </c:dPt>
          <c:dPt>
            <c:idx val="1"/>
            <c:bubble3D val="0"/>
            <c:explosion val="19"/>
            <c:spPr>
              <a:solidFill>
                <a:srgbClr val="FF0000"/>
              </a:solidFill>
              <a:ln w="8520">
                <a:solidFill>
                  <a:schemeClr val="tx1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3-D73D-4CCD-BA73-1B5C5F6B18A7}"/>
              </c:ext>
            </c:extLst>
          </c:dPt>
          <c:dPt>
            <c:idx val="2"/>
            <c:bubble3D val="0"/>
            <c:spPr>
              <a:solidFill>
                <a:srgbClr val="99CC00"/>
              </a:solidFill>
              <a:ln w="8520">
                <a:solidFill>
                  <a:schemeClr val="tx1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5-D73D-4CCD-BA73-1B5C5F6B18A7}"/>
              </c:ext>
            </c:extLst>
          </c:dPt>
          <c:dLbls>
            <c:dLbl>
              <c:idx val="1"/>
              <c:layout>
                <c:manualLayout>
                  <c:x val="7.3519151801629323E-2"/>
                  <c:y val="-0.2405404267743545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674,6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9.3903904300407987E-2"/>
                      <c:h val="7.286731462040922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D73D-4CCD-BA73-1B5C5F6B18A7}"/>
                </c:ext>
              </c:extLst>
            </c:dLbl>
            <c:spPr>
              <a:noFill/>
              <a:ln w="17039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 b="1" i="0" u="none" strike="noStrike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Arial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Sheet1!$B$1:$E$1</c:f>
              <c:strCache>
                <c:ptCount val="4"/>
                <c:pt idx="0">
                  <c:v>Дотации</c:v>
                </c:pt>
                <c:pt idx="1">
                  <c:v>Субвенции</c:v>
                </c:pt>
                <c:pt idx="2">
                  <c:v>Субсидии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Sheet1!$B$2:$E$2</c:f>
              <c:numCache>
                <c:formatCode>#\ ##0.0</c:formatCode>
                <c:ptCount val="4"/>
                <c:pt idx="0">
                  <c:v>87.6</c:v>
                </c:pt>
                <c:pt idx="1">
                  <c:v>274.60000000000002</c:v>
                </c:pt>
                <c:pt idx="2">
                  <c:v>55.8</c:v>
                </c:pt>
                <c:pt idx="3" formatCode="General">
                  <c:v>0.46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D73D-4CCD-BA73-1B5C5F6B18A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</c:pie3DChart>
      <c:spPr>
        <a:noFill/>
        <a:ln w="17039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207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2">
    <c:autoUpdate val="0"/>
  </c:externalData>
  <c:userShapes r:id="rId3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hPercent val="90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5.1788337322325489E-2"/>
          <c:y val="1.4083089545056181E-2"/>
          <c:w val="0.90845391518234497"/>
          <c:h val="0.9381991639117760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Общегосударственные вопросы</c:v>
                </c:pt>
              </c:strCache>
            </c:strRef>
          </c:tx>
          <c:spPr>
            <a:solidFill>
              <a:schemeClr val="accent1"/>
            </a:solidFill>
            <a:ln w="5356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-2.2050287746684123E-3"/>
                  <c:y val="1.7451061864066274E-2"/>
                </c:manualLayout>
              </c:layout>
              <c:spPr>
                <a:noFill/>
                <a:ln w="10711">
                  <a:noFill/>
                </a:ln>
              </c:spPr>
              <c:txPr>
                <a:bodyPr/>
                <a:lstStyle/>
                <a:p>
                  <a:pPr>
                    <a:defRPr sz="1600" b="1" i="0" u="none" strike="noStrike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Arial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13E-4F99-B1BB-0E18F07F0526}"/>
                </c:ext>
              </c:extLst>
            </c:dLbl>
            <c:spPr>
              <a:noFill/>
              <a:ln w="10711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 b="1" i="0" u="none" strike="noStrike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Arial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Sheet1!$B$1:$B$1</c:f>
              <c:strCache>
                <c:ptCount val="1"/>
                <c:pt idx="0">
                  <c:v>2015 год</c:v>
                </c:pt>
              </c:strCache>
            </c:strRef>
          </c:cat>
          <c:val>
            <c:numRef>
              <c:f>Sheet1!$B$2:$B$2</c:f>
              <c:numCache>
                <c:formatCode>General</c:formatCode>
                <c:ptCount val="1"/>
                <c:pt idx="0">
                  <c:v>51.5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13E-4F99-B1BB-0E18F07F0526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Образование</c:v>
                </c:pt>
              </c:strCache>
            </c:strRef>
          </c:tx>
          <c:spPr>
            <a:solidFill>
              <a:srgbClr val="FF0000"/>
            </a:solidFill>
            <a:ln w="5356">
              <a:solidFill>
                <a:schemeClr val="tx1"/>
              </a:solidFill>
              <a:prstDash val="solid"/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5356">
                <a:solidFill>
                  <a:schemeClr val="tx1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3-313E-4F99-B1BB-0E18F07F0526}"/>
              </c:ext>
            </c:extLst>
          </c:dPt>
          <c:dLbls>
            <c:dLbl>
              <c:idx val="0"/>
              <c:layout>
                <c:manualLayout>
                  <c:x val="3.5371146313642483E-3"/>
                  <c:y val="-7.9658347791271567E-3"/>
                </c:manualLayout>
              </c:layout>
              <c:spPr>
                <a:noFill/>
                <a:ln w="10711">
                  <a:noFill/>
                </a:ln>
              </c:spPr>
              <c:txPr>
                <a:bodyPr/>
                <a:lstStyle/>
                <a:p>
                  <a:pPr>
                    <a:defRPr sz="1600" b="1" i="0" u="none" strike="noStrike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Arial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13E-4F99-B1BB-0E18F07F0526}"/>
                </c:ext>
              </c:extLst>
            </c:dLbl>
            <c:spPr>
              <a:noFill/>
              <a:ln w="10711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 b="1" i="0" u="none" strike="noStrike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Arial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Sheet1!$B$1:$B$1</c:f>
              <c:strCache>
                <c:ptCount val="1"/>
                <c:pt idx="0">
                  <c:v>2015 год</c:v>
                </c:pt>
              </c:strCache>
            </c:strRef>
          </c:cat>
          <c:val>
            <c:numRef>
              <c:f>Sheet1!$B$3:$B$3</c:f>
              <c:numCache>
                <c:formatCode>General</c:formatCode>
                <c:ptCount val="1"/>
                <c:pt idx="0">
                  <c:v>167.4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13E-4F99-B1BB-0E18F07F0526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Жилищно-коммунальное хозяйство</c:v>
                </c:pt>
              </c:strCache>
            </c:strRef>
          </c:tx>
          <c:spPr>
            <a:solidFill>
              <a:srgbClr val="00FF00"/>
            </a:solidFill>
            <a:ln w="5356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3.0265361125874368E-2"/>
                  <c:y val="-3.3831576137728546E-2"/>
                </c:manualLayout>
              </c:layout>
              <c:spPr>
                <a:noFill/>
                <a:ln w="10711">
                  <a:noFill/>
                </a:ln>
              </c:spPr>
              <c:txPr>
                <a:bodyPr/>
                <a:lstStyle/>
                <a:p>
                  <a:pPr>
                    <a:defRPr sz="1600" b="1" i="0" u="none" strike="noStrike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Arial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13E-4F99-B1BB-0E18F07F0526}"/>
                </c:ext>
              </c:extLst>
            </c:dLbl>
            <c:spPr>
              <a:noFill/>
              <a:ln w="10711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 b="1" i="0" u="none" strike="noStrike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Arial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Sheet1!$B$1:$B$1</c:f>
              <c:strCache>
                <c:ptCount val="1"/>
                <c:pt idx="0">
                  <c:v>2015 год</c:v>
                </c:pt>
              </c:strCache>
            </c:strRef>
          </c:cat>
          <c:val>
            <c:numRef>
              <c:f>Sheet1!$B$4:$B$4</c:f>
              <c:numCache>
                <c:formatCode>General</c:formatCode>
                <c:ptCount val="1"/>
                <c:pt idx="0">
                  <c:v>207.1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313E-4F99-B1BB-0E18F07F0526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Культура, физическая культура и спорт</c:v>
                </c:pt>
              </c:strCache>
            </c:strRef>
          </c:tx>
          <c:spPr>
            <a:solidFill>
              <a:srgbClr val="FFFF00"/>
            </a:solidFill>
            <a:ln w="5356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7.0843763643668159E-4"/>
                  <c:y val="-3.2241023097443469E-3"/>
                </c:manualLayout>
              </c:layout>
              <c:spPr>
                <a:noFill/>
                <a:ln w="10711">
                  <a:noFill/>
                </a:ln>
              </c:spPr>
              <c:txPr>
                <a:bodyPr/>
                <a:lstStyle/>
                <a:p>
                  <a:pPr>
                    <a:defRPr sz="1600" b="1" i="0" u="none" strike="noStrike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Arial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13E-4F99-B1BB-0E18F07F0526}"/>
                </c:ext>
              </c:extLst>
            </c:dLbl>
            <c:spPr>
              <a:noFill/>
              <a:ln w="10711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 b="1" i="0" u="none" strike="noStrike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Arial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Sheet1!$B$1:$B$1</c:f>
              <c:strCache>
                <c:ptCount val="1"/>
                <c:pt idx="0">
                  <c:v>2015 год</c:v>
                </c:pt>
              </c:strCache>
            </c:strRef>
          </c:cat>
          <c:val>
            <c:numRef>
              <c:f>Sheet1!$B$5:$B$5</c:f>
              <c:numCache>
                <c:formatCode>General</c:formatCode>
                <c:ptCount val="1"/>
                <c:pt idx="0">
                  <c:v>22.4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13E-4F99-B1BB-0E18F07F0526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Социальная политика</c:v>
                </c:pt>
              </c:strCache>
            </c:strRef>
          </c:tx>
          <c:spPr>
            <a:solidFill>
              <a:srgbClr val="00CCFF"/>
            </a:solidFill>
            <a:ln w="5356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4.0249254698614062E-3"/>
                  <c:y val="-4.8626892860957383E-4"/>
                </c:manualLayout>
              </c:layout>
              <c:spPr>
                <a:noFill/>
                <a:ln w="10711">
                  <a:noFill/>
                </a:ln>
              </c:spPr>
              <c:txPr>
                <a:bodyPr/>
                <a:lstStyle/>
                <a:p>
                  <a:pPr>
                    <a:defRPr sz="1600" b="1" i="0" u="none" strike="noStrike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Arial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313E-4F99-B1BB-0E18F07F0526}"/>
                </c:ext>
              </c:extLst>
            </c:dLbl>
            <c:spPr>
              <a:noFill/>
              <a:ln w="10711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 b="1" i="0" u="none" strike="noStrike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Arial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Sheet1!$B$1:$B$1</c:f>
              <c:strCache>
                <c:ptCount val="1"/>
                <c:pt idx="0">
                  <c:v>2015 год</c:v>
                </c:pt>
              </c:strCache>
            </c:strRef>
          </c:cat>
          <c:val>
            <c:numRef>
              <c:f>Sheet1!$B$6:$B$6</c:f>
              <c:numCache>
                <c:formatCode>General</c:formatCode>
                <c:ptCount val="1"/>
                <c:pt idx="0">
                  <c:v>38.800000000000004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313E-4F99-B1BB-0E18F07F0526}"/>
            </c:ext>
          </c:extLst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Сельское хозяйство</c:v>
                </c:pt>
              </c:strCache>
            </c:strRef>
          </c:tx>
          <c:spPr>
            <a:solidFill>
              <a:srgbClr val="CC99FF"/>
            </a:solidFill>
            <a:ln w="5356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1.8666479994812774E-3"/>
                  <c:y val="-9.9271052982783992E-2"/>
                </c:manualLayout>
              </c:layout>
              <c:spPr>
                <a:noFill/>
                <a:ln w="10711">
                  <a:noFill/>
                </a:ln>
              </c:spPr>
              <c:txPr>
                <a:bodyPr/>
                <a:lstStyle/>
                <a:p>
                  <a:pPr>
                    <a:defRPr sz="1800" b="1" i="0" u="none" strike="noStrike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Arial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313E-4F99-B1BB-0E18F07F0526}"/>
                </c:ext>
              </c:extLst>
            </c:dLbl>
            <c:spPr>
              <a:noFill/>
              <a:ln w="10711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800" b="1" i="0" u="none" strike="noStrike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Arial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Sheet1!$B$1:$B$1</c:f>
              <c:strCache>
                <c:ptCount val="1"/>
                <c:pt idx="0">
                  <c:v>2015 год</c:v>
                </c:pt>
              </c:strCache>
            </c:strRef>
          </c:cat>
          <c:val>
            <c:numRef>
              <c:f>Sheet1!$B$7:$B$7</c:f>
              <c:numCache>
                <c:formatCode>General</c:formatCode>
                <c:ptCount val="1"/>
                <c:pt idx="0">
                  <c:v>516.5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313E-4F99-B1BB-0E18F07F0526}"/>
            </c:ext>
          </c:extLst>
        </c:ser>
        <c:ser>
          <c:idx val="7"/>
          <c:order val="6"/>
          <c:tx>
            <c:strRef>
              <c:f>Sheet1!$A$8</c:f>
              <c:strCache>
                <c:ptCount val="1"/>
                <c:pt idx="0">
                  <c:v>Обслуживание муниципального долга</c:v>
                </c:pt>
              </c:strCache>
            </c:strRef>
          </c:tx>
          <c:spPr>
            <a:solidFill>
              <a:srgbClr val="CCCCFF"/>
            </a:solidFill>
            <a:ln w="5356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1.7596168246344822E-2"/>
                  <c:y val="-2.4602244620912598E-2"/>
                </c:manualLayout>
              </c:layout>
              <c:spPr>
                <a:noFill/>
                <a:ln w="10711">
                  <a:noFill/>
                </a:ln>
              </c:spPr>
              <c:txPr>
                <a:bodyPr/>
                <a:lstStyle/>
                <a:p>
                  <a:pPr>
                    <a:defRPr sz="1600" b="1" i="0" u="none" strike="noStrike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Arial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313E-4F99-B1BB-0E18F07F0526}"/>
                </c:ext>
              </c:extLst>
            </c:dLbl>
            <c:spPr>
              <a:noFill/>
              <a:ln w="10711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 b="1" i="0" u="none" strike="noStrike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Arial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Sheet1!$B$1:$B$1</c:f>
              <c:strCache>
                <c:ptCount val="1"/>
                <c:pt idx="0">
                  <c:v>2015 год</c:v>
                </c:pt>
              </c:strCache>
            </c:strRef>
          </c:cat>
          <c:val>
            <c:numRef>
              <c:f>Sheet1!$B$8:$B$8</c:f>
              <c:numCache>
                <c:formatCode>General</c:formatCode>
                <c:ptCount val="1"/>
                <c:pt idx="0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313E-4F99-B1BB-0E18F07F0526}"/>
            </c:ext>
          </c:extLst>
        </c:ser>
        <c:ser>
          <c:idx val="8"/>
          <c:order val="7"/>
          <c:tx>
            <c:strRef>
              <c:f>Sheet1!$A$9</c:f>
              <c:strCache>
                <c:ptCount val="1"/>
                <c:pt idx="0">
                  <c:v>Дорожное хозяйство и транспорт</c:v>
                </c:pt>
              </c:strCache>
            </c:strRef>
          </c:tx>
          <c:spPr>
            <a:solidFill>
              <a:srgbClr val="FF0000"/>
            </a:solidFill>
            <a:ln w="5356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2.6744145584799369E-2"/>
                  <c:y val="-2.9063358475287099E-3"/>
                </c:manualLayout>
              </c:layout>
              <c:spPr>
                <a:noFill/>
                <a:ln w="10711">
                  <a:noFill/>
                </a:ln>
              </c:spPr>
              <c:txPr>
                <a:bodyPr/>
                <a:lstStyle/>
                <a:p>
                  <a:pPr>
                    <a:defRPr sz="1600" b="1" i="0" u="none" strike="noStrike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Arial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313E-4F99-B1BB-0E18F07F0526}"/>
                </c:ext>
              </c:extLst>
            </c:dLbl>
            <c:spPr>
              <a:noFill/>
              <a:ln w="10711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 b="1" i="0" u="none" strike="noStrike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Arial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Sheet1!$B$1:$B$1</c:f>
              <c:strCache>
                <c:ptCount val="1"/>
                <c:pt idx="0">
                  <c:v>2015 год</c:v>
                </c:pt>
              </c:strCache>
            </c:strRef>
          </c:cat>
          <c:val>
            <c:numRef>
              <c:f>Sheet1!$B$9:$B$9</c:f>
              <c:numCache>
                <c:formatCode>General</c:formatCode>
                <c:ptCount val="1"/>
                <c:pt idx="0">
                  <c:v>3.8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313E-4F99-B1BB-0E18F07F0526}"/>
            </c:ext>
          </c:extLst>
        </c:ser>
        <c:ser>
          <c:idx val="6"/>
          <c:order val="8"/>
          <c:tx>
            <c:strRef>
              <c:f>Sheet1!$A$10</c:f>
              <c:strCache>
                <c:ptCount val="1"/>
                <c:pt idx="0">
                  <c:v>Здравоохранение</c:v>
                </c:pt>
              </c:strCache>
            </c:strRef>
          </c:tx>
          <c:spPr>
            <a:solidFill>
              <a:srgbClr val="0066CC"/>
            </a:solidFill>
            <a:ln w="5356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1.660666254356594E-2"/>
                  <c:y val="-5.0902339552814976E-3"/>
                </c:manualLayout>
              </c:layout>
              <c:spPr>
                <a:noFill/>
                <a:ln w="10711">
                  <a:noFill/>
                </a:ln>
              </c:spPr>
              <c:txPr>
                <a:bodyPr/>
                <a:lstStyle/>
                <a:p>
                  <a:pPr>
                    <a:defRPr sz="1600" b="1" i="0" u="none" strike="noStrike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Arial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313E-4F99-B1BB-0E18F07F0526}"/>
                </c:ext>
              </c:extLst>
            </c:dLbl>
            <c:spPr>
              <a:noFill/>
              <a:ln w="10711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 b="1" i="0" u="none" strike="noStrike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Arial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Sheet1!$B$1:$B$1</c:f>
              <c:strCache>
                <c:ptCount val="1"/>
                <c:pt idx="0">
                  <c:v>2015 год</c:v>
                </c:pt>
              </c:strCache>
            </c:strRef>
          </c:cat>
          <c:val>
            <c:numRef>
              <c:f>Sheet1!$B$10:$B$10</c:f>
              <c:numCache>
                <c:formatCode>General</c:formatCode>
                <c:ptCount val="1"/>
                <c:pt idx="0">
                  <c:v>2.2999999999999998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313E-4F99-B1BB-0E18F07F0526}"/>
            </c:ext>
          </c:extLst>
        </c:ser>
        <c:ser>
          <c:idx val="9"/>
          <c:order val="9"/>
          <c:tx>
            <c:strRef>
              <c:f>Sheet1!$A$11</c:f>
              <c:strCache>
                <c:ptCount val="1"/>
                <c:pt idx="0">
                  <c:v>Другие отрасли</c:v>
                </c:pt>
              </c:strCache>
            </c:strRef>
          </c:tx>
          <c:spPr>
            <a:solidFill>
              <a:srgbClr val="FFFF00"/>
            </a:solidFill>
            <a:ln w="5356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1.9549995030362862E-2"/>
                  <c:y val="-2.4634751002224925E-2"/>
                </c:manualLayout>
              </c:layout>
              <c:spPr>
                <a:noFill/>
                <a:ln w="10711">
                  <a:noFill/>
                </a:ln>
              </c:spPr>
              <c:txPr>
                <a:bodyPr/>
                <a:lstStyle/>
                <a:p>
                  <a:pPr>
                    <a:defRPr sz="1600" b="1" i="0" u="none" strike="noStrike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Arial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313E-4F99-B1BB-0E18F07F0526}"/>
                </c:ext>
              </c:extLst>
            </c:dLbl>
            <c:spPr>
              <a:noFill/>
              <a:ln w="10711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 b="1" i="0" u="none" strike="noStrike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Arial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Sheet1!$B$1:$B$1</c:f>
              <c:strCache>
                <c:ptCount val="1"/>
                <c:pt idx="0">
                  <c:v>2015 год</c:v>
                </c:pt>
              </c:strCache>
            </c:strRef>
          </c:cat>
          <c:val>
            <c:numRef>
              <c:f>Sheet1!$B$11:$B$11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313E-4F99-B1BB-0E18F07F05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cylinder"/>
        <c:axId val="111153920"/>
        <c:axId val="111155456"/>
        <c:axId val="0"/>
      </c:bar3DChart>
      <c:catAx>
        <c:axId val="1111539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339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2000" b="1" i="0" u="none" strike="noStrike" baseline="0">
                <a:solidFill>
                  <a:schemeClr val="tx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defRPr>
            </a:pPr>
            <a:endParaRPr lang="ru-RU"/>
          </a:p>
        </c:txPr>
        <c:crossAx val="11115545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11155456"/>
        <c:scaling>
          <c:orientation val="minMax"/>
          <c:max val="550"/>
        </c:scaling>
        <c:delete val="0"/>
        <c:axPos val="l"/>
        <c:majorGridlines>
          <c:spPr>
            <a:ln w="5356">
              <a:solidFill>
                <a:srgbClr val="808080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1339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310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111153920"/>
        <c:crosses val="autoZero"/>
        <c:crossBetween val="between"/>
        <c:majorUnit val="50"/>
      </c:valAx>
      <c:spPr>
        <a:noFill/>
        <a:ln w="10711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075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hPercent val="89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7.3893358488614475E-2"/>
          <c:y val="8.378017781571058E-2"/>
          <c:w val="0.59613591874760563"/>
          <c:h val="0.826506213092107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Общегосударственные вопросы</c:v>
                </c:pt>
              </c:strCache>
            </c:strRef>
          </c:tx>
          <c:spPr>
            <a:solidFill>
              <a:schemeClr val="accent1"/>
            </a:solidFill>
            <a:ln w="6530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-3.4859998840802192E-3"/>
                  <c:y val="-1.7639379213677496E-2"/>
                </c:manualLayout>
              </c:layout>
              <c:spPr>
                <a:noFill/>
                <a:ln w="13059">
                  <a:noFill/>
                </a:ln>
              </c:spPr>
              <c:txPr>
                <a:bodyPr/>
                <a:lstStyle/>
                <a:p>
                  <a:pPr>
                    <a:defRPr sz="1600" b="1" i="0" u="none" strike="noStrike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Arial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F7B-41F6-BCFE-2E1E13AF4C4F}"/>
                </c:ext>
              </c:extLst>
            </c:dLbl>
            <c:spPr>
              <a:noFill/>
              <a:ln w="13059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 b="1" i="0" u="none" strike="noStrike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Arial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Sheet1!$B$1:$B$1</c:f>
              <c:strCache>
                <c:ptCount val="1"/>
                <c:pt idx="0">
                  <c:v>2016 год</c:v>
                </c:pt>
              </c:strCache>
            </c:strRef>
          </c:cat>
          <c:val>
            <c:numRef>
              <c:f>Sheet1!$B$2:$B$2</c:f>
              <c:numCache>
                <c:formatCode>General</c:formatCode>
                <c:ptCount val="1"/>
                <c:pt idx="0">
                  <c:v>60.2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F7B-41F6-BCFE-2E1E13AF4C4F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Образование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 w="6530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3.3532673082172851E-3"/>
                  <c:y val="-1.3815042649120124E-2"/>
                </c:manualLayout>
              </c:layout>
              <c:spPr>
                <a:noFill/>
                <a:ln w="13059">
                  <a:noFill/>
                </a:ln>
              </c:spPr>
              <c:txPr>
                <a:bodyPr/>
                <a:lstStyle/>
                <a:p>
                  <a:pPr>
                    <a:defRPr sz="1600" b="1" i="0" u="none" strike="noStrike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Arial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F7B-41F6-BCFE-2E1E13AF4C4F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Sheet1!$B$1:$B$1</c:f>
              <c:strCache>
                <c:ptCount val="1"/>
                <c:pt idx="0">
                  <c:v>2016 год</c:v>
                </c:pt>
              </c:strCache>
            </c:strRef>
          </c:cat>
          <c:val>
            <c:numRef>
              <c:f>Sheet1!$B$3:$B$3</c:f>
              <c:numCache>
                <c:formatCode>General</c:formatCode>
                <c:ptCount val="1"/>
                <c:pt idx="0">
                  <c:v>152.9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F7B-41F6-BCFE-2E1E13AF4C4F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Жилищно-коммунальное хозяйство</c:v>
                </c:pt>
              </c:strCache>
            </c:strRef>
          </c:tx>
          <c:spPr>
            <a:solidFill>
              <a:srgbClr val="00FF00"/>
            </a:solidFill>
            <a:ln w="6530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1.1684301172574324E-2"/>
                  <c:y val="-6.9608221826025973E-3"/>
                </c:manualLayout>
              </c:layout>
              <c:spPr>
                <a:noFill/>
                <a:ln w="13059">
                  <a:noFill/>
                </a:ln>
              </c:spPr>
              <c:txPr>
                <a:bodyPr/>
                <a:lstStyle/>
                <a:p>
                  <a:pPr>
                    <a:defRPr sz="1600" b="1" i="0" u="none" strike="noStrike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Arial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F7B-41F6-BCFE-2E1E13AF4C4F}"/>
                </c:ext>
              </c:extLst>
            </c:dLbl>
            <c:spPr>
              <a:noFill/>
              <a:ln w="13059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 b="1" i="0" u="none" strike="noStrike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Arial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Sheet1!$B$1:$B$1</c:f>
              <c:strCache>
                <c:ptCount val="1"/>
                <c:pt idx="0">
                  <c:v>2016 год</c:v>
                </c:pt>
              </c:strCache>
            </c:strRef>
          </c:cat>
          <c:val>
            <c:numRef>
              <c:f>Sheet1!$B$4:$B$4</c:f>
              <c:numCache>
                <c:formatCode>General</c:formatCode>
                <c:ptCount val="1"/>
                <c:pt idx="0">
                  <c:v>78.400000000000006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5F7B-41F6-BCFE-2E1E13AF4C4F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Культура, физическая культура и спорт</c:v>
                </c:pt>
              </c:strCache>
            </c:strRef>
          </c:tx>
          <c:spPr>
            <a:solidFill>
              <a:srgbClr val="FFFF00"/>
            </a:solidFill>
            <a:ln w="6530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2.1579219741876401E-2"/>
                  <c:y val="-1.2545267777775898E-2"/>
                </c:manualLayout>
              </c:layout>
              <c:spPr>
                <a:noFill/>
                <a:ln w="13059">
                  <a:noFill/>
                </a:ln>
              </c:spPr>
              <c:txPr>
                <a:bodyPr/>
                <a:lstStyle/>
                <a:p>
                  <a:pPr>
                    <a:defRPr sz="1600" b="1" i="0" u="none" strike="noStrike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Arial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368214028623928E-2"/>
                      <c:h val="4.584211138867289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6-5F7B-41F6-BCFE-2E1E13AF4C4F}"/>
                </c:ext>
              </c:extLst>
            </c:dLbl>
            <c:spPr>
              <a:noFill/>
              <a:ln w="13059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 b="1" i="0" u="none" strike="noStrike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Arial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Sheet1!$B$1:$B$1</c:f>
              <c:strCache>
                <c:ptCount val="1"/>
                <c:pt idx="0">
                  <c:v>2016 год</c:v>
                </c:pt>
              </c:strCache>
            </c:strRef>
          </c:cat>
          <c:val>
            <c:numRef>
              <c:f>Sheet1!$B$5:$B$5</c:f>
              <c:numCache>
                <c:formatCode>General</c:formatCode>
                <c:ptCount val="1"/>
                <c:pt idx="0">
                  <c:v>20.9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5F7B-41F6-BCFE-2E1E13AF4C4F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Социальная политика</c:v>
                </c:pt>
              </c:strCache>
            </c:strRef>
          </c:tx>
          <c:spPr>
            <a:solidFill>
              <a:srgbClr val="00CCFF"/>
            </a:solidFill>
            <a:ln w="6530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4.5521374295392795E-3"/>
                  <c:y val="-3.688571182789898E-2"/>
                </c:manualLayout>
              </c:layout>
              <c:spPr>
                <a:noFill/>
                <a:ln w="13059">
                  <a:noFill/>
                </a:ln>
              </c:spPr>
              <c:txPr>
                <a:bodyPr/>
                <a:lstStyle/>
                <a:p>
                  <a:pPr>
                    <a:defRPr sz="1600" b="1" i="0" u="none" strike="noStrike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Arial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5F7B-41F6-BCFE-2E1E13AF4C4F}"/>
                </c:ext>
              </c:extLst>
            </c:dLbl>
            <c:spPr>
              <a:noFill/>
              <a:ln w="13059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 b="1" i="0" u="none" strike="noStrike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Arial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Sheet1!$B$1:$B$1</c:f>
              <c:strCache>
                <c:ptCount val="1"/>
                <c:pt idx="0">
                  <c:v>2016 год</c:v>
                </c:pt>
              </c:strCache>
            </c:strRef>
          </c:cat>
          <c:val>
            <c:numRef>
              <c:f>Sheet1!$B$6:$B$6</c:f>
              <c:numCache>
                <c:formatCode>General</c:formatCode>
                <c:ptCount val="1"/>
                <c:pt idx="0">
                  <c:v>37.6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5F7B-41F6-BCFE-2E1E13AF4C4F}"/>
            </c:ext>
          </c:extLst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Сельское хозяйство</c:v>
                </c:pt>
              </c:strCache>
            </c:strRef>
          </c:tx>
          <c:spPr>
            <a:solidFill>
              <a:srgbClr val="CC99FF"/>
            </a:solidFill>
            <a:ln w="6530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3.6464588202345209E-3"/>
                  <c:y val="-2.9680481596866721E-2"/>
                </c:manualLayout>
              </c:layout>
              <c:spPr>
                <a:noFill/>
                <a:ln w="13059">
                  <a:noFill/>
                </a:ln>
              </c:spPr>
              <c:txPr>
                <a:bodyPr/>
                <a:lstStyle/>
                <a:p>
                  <a:pPr>
                    <a:defRPr sz="1600" b="1" i="0" u="none" strike="noStrike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Arial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5F7B-41F6-BCFE-2E1E13AF4C4F}"/>
                </c:ext>
              </c:extLst>
            </c:dLbl>
            <c:spPr>
              <a:noFill/>
              <a:ln w="13059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 b="1" i="0" u="none" strike="noStrike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Arial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Sheet1!$B$1:$B$1</c:f>
              <c:strCache>
                <c:ptCount val="1"/>
                <c:pt idx="0">
                  <c:v>2016 год</c:v>
                </c:pt>
              </c:strCache>
            </c:strRef>
          </c:cat>
          <c:val>
            <c:numRef>
              <c:f>Sheet1!$B$7:$B$7</c:f>
              <c:numCache>
                <c:formatCode>General</c:formatCode>
                <c:ptCount val="1"/>
                <c:pt idx="0">
                  <c:v>549.70000000000005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5F7B-41F6-BCFE-2E1E13AF4C4F}"/>
            </c:ext>
          </c:extLst>
        </c:ser>
        <c:ser>
          <c:idx val="7"/>
          <c:order val="6"/>
          <c:tx>
            <c:strRef>
              <c:f>Sheet1!$A$8</c:f>
              <c:strCache>
                <c:ptCount val="1"/>
                <c:pt idx="0">
                  <c:v>Обслуживание муниципального долга</c:v>
                </c:pt>
              </c:strCache>
            </c:strRef>
          </c:tx>
          <c:spPr>
            <a:solidFill>
              <a:srgbClr val="CCCCFF"/>
            </a:solidFill>
            <a:ln w="6530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-4.095537368570785E-4"/>
                  <c:y val="-1.4557543842486002E-2"/>
                </c:manualLayout>
              </c:layout>
              <c:spPr>
                <a:noFill/>
                <a:ln w="13059">
                  <a:noFill/>
                </a:ln>
              </c:spPr>
              <c:txPr>
                <a:bodyPr/>
                <a:lstStyle/>
                <a:p>
                  <a:pPr>
                    <a:defRPr sz="1600" b="1" i="0" u="none" strike="noStrike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Arial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5F7B-41F6-BCFE-2E1E13AF4C4F}"/>
                </c:ext>
              </c:extLst>
            </c:dLbl>
            <c:spPr>
              <a:noFill/>
              <a:ln w="13059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 b="1" i="0" u="none" strike="noStrike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Arial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Sheet1!$B$1:$B$1</c:f>
              <c:strCache>
                <c:ptCount val="1"/>
                <c:pt idx="0">
                  <c:v>2016 год</c:v>
                </c:pt>
              </c:strCache>
            </c:strRef>
          </c:cat>
          <c:val>
            <c:numRef>
              <c:f>Sheet1!$B$8:$B$8</c:f>
              <c:numCache>
                <c:formatCode>General</c:formatCode>
                <c:ptCount val="1"/>
                <c:pt idx="0">
                  <c:v>6.2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5F7B-41F6-BCFE-2E1E13AF4C4F}"/>
            </c:ext>
          </c:extLst>
        </c:ser>
        <c:ser>
          <c:idx val="8"/>
          <c:order val="7"/>
          <c:tx>
            <c:strRef>
              <c:f>Sheet1!$A$9</c:f>
              <c:strCache>
                <c:ptCount val="1"/>
                <c:pt idx="0">
                  <c:v>Дорожное хозяйство и транспорт</c:v>
                </c:pt>
              </c:strCache>
            </c:strRef>
          </c:tx>
          <c:spPr>
            <a:solidFill>
              <a:srgbClr val="FF0000"/>
            </a:solidFill>
            <a:ln w="6530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-2.1546921481749811E-4"/>
                  <c:y val="-3.660891844800051E-3"/>
                </c:manualLayout>
              </c:layout>
              <c:spPr>
                <a:noFill/>
                <a:ln w="13059">
                  <a:noFill/>
                </a:ln>
              </c:spPr>
              <c:txPr>
                <a:bodyPr/>
                <a:lstStyle/>
                <a:p>
                  <a:pPr>
                    <a:defRPr sz="1600" b="1" i="0" u="none" strike="noStrike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Arial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5F7B-41F6-BCFE-2E1E13AF4C4F}"/>
                </c:ext>
              </c:extLst>
            </c:dLbl>
            <c:spPr>
              <a:noFill/>
              <a:ln w="13059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 b="1" i="0" u="none" strike="noStrike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Arial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Sheet1!$B$1:$B$1</c:f>
              <c:strCache>
                <c:ptCount val="1"/>
                <c:pt idx="0">
                  <c:v>2016 год</c:v>
                </c:pt>
              </c:strCache>
            </c:strRef>
          </c:cat>
          <c:val>
            <c:numRef>
              <c:f>Sheet1!$B$9:$B$9</c:f>
              <c:numCache>
                <c:formatCode>General</c:formatCode>
                <c:ptCount val="1"/>
                <c:pt idx="0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5F7B-41F6-BCFE-2E1E13AF4C4F}"/>
            </c:ext>
          </c:extLst>
        </c:ser>
        <c:ser>
          <c:idx val="6"/>
          <c:order val="8"/>
          <c:tx>
            <c:strRef>
              <c:f>Sheet1!$A$10</c:f>
              <c:strCache>
                <c:ptCount val="1"/>
                <c:pt idx="0">
                  <c:v>Здравоохранение</c:v>
                </c:pt>
              </c:strCache>
            </c:strRef>
          </c:tx>
          <c:spPr>
            <a:solidFill>
              <a:srgbClr val="0066CC"/>
            </a:solidFill>
            <a:ln w="6530">
              <a:solidFill>
                <a:schemeClr val="tx1"/>
              </a:solidFill>
              <a:prstDash val="solid"/>
            </a:ln>
          </c:spPr>
          <c:invertIfNegative val="0"/>
          <c:cat>
            <c:strRef>
              <c:f>Sheet1!$B$1:$B$1</c:f>
              <c:strCache>
                <c:ptCount val="1"/>
                <c:pt idx="0">
                  <c:v>2016 год</c:v>
                </c:pt>
              </c:strCache>
            </c:strRef>
          </c:cat>
          <c:val>
            <c:numRef>
              <c:f>Sheet1!$B$10:$B$10</c:f>
              <c:numCache>
                <c:formatCode>General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5F7B-41F6-BCFE-2E1E13AF4C4F}"/>
            </c:ext>
          </c:extLst>
        </c:ser>
        <c:ser>
          <c:idx val="9"/>
          <c:order val="9"/>
          <c:tx>
            <c:strRef>
              <c:f>Sheet1!$A$11</c:f>
              <c:strCache>
                <c:ptCount val="1"/>
                <c:pt idx="0">
                  <c:v>Другие отрасли</c:v>
                </c:pt>
              </c:strCache>
            </c:strRef>
          </c:tx>
          <c:spPr>
            <a:solidFill>
              <a:srgbClr val="FFFF00"/>
            </a:solidFill>
            <a:ln w="6530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1.7514063385114277E-2"/>
                  <c:y val="-1.5985703225545281E-2"/>
                </c:manualLayout>
              </c:layout>
              <c:spPr>
                <a:noFill/>
                <a:ln w="13059">
                  <a:noFill/>
                </a:ln>
              </c:spPr>
              <c:txPr>
                <a:bodyPr/>
                <a:lstStyle/>
                <a:p>
                  <a:pPr>
                    <a:defRPr sz="1600" b="1" i="0" u="none" strike="noStrike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Arial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5F7B-41F6-BCFE-2E1E13AF4C4F}"/>
                </c:ext>
              </c:extLst>
            </c:dLbl>
            <c:spPr>
              <a:noFill/>
              <a:ln w="13059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 b="1" i="0" u="none" strike="noStrike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Arial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Sheet1!$B$1:$B$1</c:f>
              <c:strCache>
                <c:ptCount val="1"/>
                <c:pt idx="0">
                  <c:v>2016 год</c:v>
                </c:pt>
              </c:strCache>
            </c:strRef>
          </c:cat>
          <c:val>
            <c:numRef>
              <c:f>Sheet1!$B$11:$B$11</c:f>
              <c:numCache>
                <c:formatCode>General</c:formatCode>
                <c:ptCount val="1"/>
                <c:pt idx="0">
                  <c:v>3.8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5F7B-41F6-BCFE-2E1E13AF4C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cylinder"/>
        <c:axId val="111271296"/>
        <c:axId val="111305856"/>
        <c:axId val="0"/>
      </c:bar3DChart>
      <c:catAx>
        <c:axId val="1112712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63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2000" b="1" i="0" u="none" strike="noStrike" baseline="0">
                <a:solidFill>
                  <a:schemeClr val="tx1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defRPr>
            </a:pPr>
            <a:endParaRPr lang="ru-RU"/>
          </a:p>
        </c:txPr>
        <c:crossAx val="11130585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11305856"/>
        <c:scaling>
          <c:orientation val="minMax"/>
        </c:scaling>
        <c:delete val="0"/>
        <c:axPos val="l"/>
        <c:majorGridlines>
          <c:spPr>
            <a:ln w="6530">
              <a:solidFill>
                <a:srgbClr val="808080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163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311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111271296"/>
        <c:crosses val="autoZero"/>
        <c:crossBetween val="between"/>
        <c:majorUnit val="50"/>
      </c:valAx>
      <c:spPr>
        <a:noFill/>
        <a:ln w="13059">
          <a:noFill/>
        </a:ln>
      </c:spPr>
    </c:plotArea>
    <c:legend>
      <c:legendPos val="r"/>
      <c:layout>
        <c:manualLayout>
          <c:xMode val="edge"/>
          <c:yMode val="edge"/>
          <c:x val="0.66058554828361293"/>
          <c:y val="0"/>
          <c:w val="0.3206844104557286"/>
          <c:h val="1"/>
        </c:manualLayout>
      </c:layout>
      <c:overlay val="0"/>
      <c:spPr>
        <a:noFill/>
        <a:ln w="13059">
          <a:noFill/>
        </a:ln>
      </c:spPr>
      <c:txPr>
        <a:bodyPr/>
        <a:lstStyle/>
        <a:p>
          <a:pPr>
            <a:defRPr sz="1500" b="1" i="0" u="none" strike="noStrike" baseline="0">
              <a:solidFill>
                <a:schemeClr val="tx1"/>
              </a:solidFill>
              <a:latin typeface="Times New Roman" panose="02020603050405020304" pitchFamily="18" charset="0"/>
              <a:ea typeface="Arial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311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sp3d/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/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0.30065</cdr:x>
      <cdr:y>0.7822</cdr:y>
    </cdr:from>
    <cdr:to>
      <cdr:x>0.42999</cdr:x>
      <cdr:y>0.87538</cdr:y>
    </cdr:to>
    <cdr:sp macro="" textlink="">
      <cdr:nvSpPr>
        <cdr:cNvPr id="2" name="TextBox 6"/>
        <cdr:cNvSpPr txBox="1"/>
      </cdr:nvSpPr>
      <cdr:spPr>
        <a:xfrm xmlns:a="http://schemas.openxmlformats.org/drawingml/2006/main">
          <a:off x="2039042" y="3875445"/>
          <a:ext cx="877163" cy="461665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2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2400" b="1" dirty="0">
              <a:latin typeface="Times New Roman" panose="02020603050405020304" pitchFamily="18" charset="0"/>
              <a:cs typeface="Times New Roman" panose="02020603050405020304" pitchFamily="18" charset="0"/>
            </a:rPr>
            <a:t>813,9</a:t>
          </a:r>
          <a:endParaRPr lang="ru-RU" sz="2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0.31668</cdr:x>
      <cdr:y>0.80267</cdr:y>
    </cdr:from>
    <cdr:to>
      <cdr:x>0.4728</cdr:x>
      <cdr:y>0.92645</cdr:y>
    </cdr:to>
    <cdr:sp macro="" textlink="">
      <cdr:nvSpPr>
        <cdr:cNvPr id="2" name="TextBox 7"/>
        <cdr:cNvSpPr txBox="1"/>
      </cdr:nvSpPr>
      <cdr:spPr>
        <a:xfrm xmlns:a="http://schemas.openxmlformats.org/drawingml/2006/main">
          <a:off x="1798834" y="2993808"/>
          <a:ext cx="886781" cy="461665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2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2400" b="1" dirty="0">
              <a:latin typeface="Times New Roman" panose="02020603050405020304" pitchFamily="18" charset="0"/>
              <a:cs typeface="Times New Roman" panose="02020603050405020304" pitchFamily="18" charset="0"/>
            </a:rPr>
            <a:t>818,5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160D6A-9041-43E2-9243-3E72D8E57C13}" type="datetimeFigureOut">
              <a:rPr lang="ru-RU" smtClean="0"/>
              <a:t>25.07.2019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C6130C-A5D5-4ED6-9453-E3ADB4A734D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88796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C6130C-A5D5-4ED6-9453-E3ADB4A734DB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3739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58FF1-B7F6-4E98-882D-38F8FDABB7EC}" type="datetime1">
              <a:rPr lang="en-US" smtClean="0"/>
              <a:t>7/25/2019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23657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B6ADB-72B7-4DAB-945C-B6611F8F75D4}" type="datetime1">
              <a:rPr lang="en-US" smtClean="0"/>
              <a:t>7/25/2019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6434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E9C0C-6AF2-4959-9584-309D7481D66A}" type="datetime1">
              <a:rPr lang="en-US" smtClean="0"/>
              <a:t>7/25/2019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75151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8CD6F-0194-4DE0-9D4F-8B0F76A7A0E0}" type="datetime1">
              <a:rPr lang="en-US" smtClean="0"/>
              <a:t>7/25/2019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769896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2DD84-CF0E-40B4-A5E2-8E72B744AEC2}" type="datetime1">
              <a:rPr lang="en-US" smtClean="0"/>
              <a:t>7/25/2019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901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02DD6-8516-4E9F-8CCF-5236A231ABE4}" type="datetime1">
              <a:rPr lang="en-US" smtClean="0"/>
              <a:t>7/25/2019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246174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5FEC9-72A2-4078-B8AE-F8D0F6C1B2BF}" type="datetime1">
              <a:rPr lang="en-US" smtClean="0"/>
              <a:t>7/25/2019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0109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AA1B7-0A77-43DA-803E-0820D585F4EB}" type="datetime1">
              <a:rPr lang="en-US" smtClean="0"/>
              <a:t>7/25/2019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74663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28DC2-DAEF-45C8-8868-D2071CDA30E2}" type="datetime1">
              <a:rPr lang="en-US" smtClean="0"/>
              <a:t>7/25/2019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5909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D647C-172D-4101-88F3-039D8D259591}" type="datetime1">
              <a:rPr lang="en-US" smtClean="0"/>
              <a:t>7/25/2019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09539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C6399-7D29-49E3-BDB8-50306DEEFD32}" type="datetime1">
              <a:rPr lang="en-US" smtClean="0"/>
              <a:t>7/25/2019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47668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64A40-4F3D-4DE1-AFDC-1B3870EEF992}" type="datetime1">
              <a:rPr lang="en-US" smtClean="0"/>
              <a:t>7/25/2019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3893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41497-632F-4BB0-8541-DD2C196A3DF1}" type="datetime1">
              <a:rPr lang="en-US" smtClean="0"/>
              <a:t>7/25/2019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56267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E62C6-8347-4B20-890D-F0235EAA0C80}" type="datetime1">
              <a:rPr lang="en-US" smtClean="0"/>
              <a:t>7/25/2019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581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7DEE4-EAE4-48A1-B9E0-10A13F6D94FB}" type="datetime1">
              <a:rPr lang="en-US" smtClean="0"/>
              <a:t>7/25/2019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24844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4B5D6-B83D-41EC-B9C9-E535658101F6}" type="datetime1">
              <a:rPr lang="en-US" smtClean="0"/>
              <a:t>7/25/2019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2715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6E5A0-BF79-455E-9D84-0162ED9E8EFF}" type="datetime1">
              <a:rPr lang="en-US" smtClean="0"/>
              <a:t>7/25/2019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8494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565046F0-619C-4102-B484-404FCC04B9D3}" type="datetime1">
              <a:rPr lang="en-US" smtClean="0"/>
              <a:t>7/25/2019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98378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  <p:sldLayoutId id="2147483924" r:id="rId12"/>
    <p:sldLayoutId id="2147483925" r:id="rId13"/>
    <p:sldLayoutId id="2147483926" r:id="rId14"/>
    <p:sldLayoutId id="2147483927" r:id="rId15"/>
    <p:sldLayoutId id="2147483928" r:id="rId16"/>
    <p:sldLayoutId id="2147483929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2.png"/><Relationship Id="rId5" Type="http://schemas.openxmlformats.org/officeDocument/2006/relationships/image" Target="../media/image11.emf"/><Relationship Id="rId4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3.emf"/><Relationship Id="rId4" Type="http://schemas.openxmlformats.org/officeDocument/2006/relationships/oleObject" Target="../embeddings/oleObject2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0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jpeg"/><Relationship Id="rId4" Type="http://schemas.openxmlformats.org/officeDocument/2006/relationships/image" Target="../media/image49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3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png"/><Relationship Id="rId4" Type="http://schemas.openxmlformats.org/officeDocument/2006/relationships/image" Target="../media/image55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8.png"/><Relationship Id="rId4" Type="http://schemas.openxmlformats.org/officeDocument/2006/relationships/image" Target="../media/image56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mailto:ozerskgov@mail.ru" TargetMode="External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mailto:simex-39@mail.ru" TargetMode="External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0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hyperlink" Target="mailto:Ozersk_arhitectyra@mail.ru" TargetMode="External"/><Relationship Id="rId2" Type="http://schemas.openxmlformats.org/officeDocument/2006/relationships/hyperlink" Target="mailto:ozerskgov@mail.ru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png"/><Relationship Id="rId4" Type="http://schemas.openxmlformats.org/officeDocument/2006/relationships/image" Target="../media/image4.jpe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4212" y="3536414"/>
            <a:ext cx="8001000" cy="2467778"/>
          </a:xfrm>
        </p:spPr>
        <p:txBody>
          <a:bodyPr>
            <a:normAutofit fontScale="90000"/>
          </a:bodyPr>
          <a:lstStyle/>
          <a:p>
            <a:pPr algn="ctr"/>
            <a:b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Инвестиционный паспорт муниципального образования</a:t>
            </a:r>
            <a:b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«Озерский городской округ»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r>
              <a:rPr lang="ru-RU" sz="2800" dirty="0"/>
              <a:t>        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</a:p>
          <a:p>
            <a:pPr algn="ctr"/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5349" y="3843867"/>
            <a:ext cx="1696598" cy="194733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12192001" cy="299658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701667" y="6389783"/>
            <a:ext cx="2148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2017 год</a:t>
            </a:r>
          </a:p>
        </p:txBody>
      </p:sp>
    </p:spTree>
    <p:extLst>
      <p:ext uri="{BB962C8B-B14F-4D97-AF65-F5344CB8AC3E}">
        <p14:creationId xmlns:p14="http://schemas.microsoft.com/office/powerpoint/2010/main" val="2856771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6268" y="265993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72030" y="165252"/>
            <a:ext cx="99812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Субсидии выплаченные за 2016 год на поддержку сельхозтоваропроизводителей Озерского городского округа</a:t>
            </a:r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5864144"/>
              </p:ext>
            </p:extLst>
          </p:nvPr>
        </p:nvGraphicFramePr>
        <p:xfrm>
          <a:off x="1085850" y="811583"/>
          <a:ext cx="6903719" cy="5784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0" name="Лист" r:id="rId4" imgW="5791230" imgH="6334215" progId="Excel.Sheet.12">
                  <p:embed/>
                </p:oleObj>
              </mc:Choice>
              <mc:Fallback>
                <p:oleObj name="Лист" r:id="rId4" imgW="5791230" imgH="6334215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85850" y="811583"/>
                        <a:ext cx="6903719" cy="5784480"/>
                      </a:xfrm>
                      <a:prstGeom prst="rect">
                        <a:avLst/>
                      </a:prstGeom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/>
          <a:srcRect b="11037"/>
          <a:stretch/>
        </p:blipFill>
        <p:spPr>
          <a:xfrm>
            <a:off x="8403389" y="1429390"/>
            <a:ext cx="2994518" cy="228049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3099281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165254"/>
            <a:ext cx="8534400" cy="870332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1.4.3. Нормативная правовая база.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4245" y="202149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4211" y="1200839"/>
            <a:ext cx="10110033" cy="5638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Федеральное законодательство:</a:t>
            </a:r>
            <a:endParaRPr lang="ru-RU" sz="14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Бюджетный кодекс Российской Федерации.</a:t>
            </a:r>
          </a:p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Налоговый кодекс Российской Федерации.</a:t>
            </a:r>
          </a:p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Гражданский кодекс Российской Федерации.</a:t>
            </a:r>
          </a:p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Федеральный закон Российской Федерации от 25.02.1999г №39-ФЗ «Об инвестиционной деятельности в Российской Федерации, осуществляемой в форме капитальных вложений».</a:t>
            </a:r>
          </a:p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Федеральный закон Российской Федерации от  09.07.1999г  №160-ФЗ «Об иностранных инвестициях в Российской Федерации».</a:t>
            </a:r>
          </a:p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Федеральный закон Российской Федерации от 29.11.2001г №156-ФЗ «Об инвестиционных фондах».</a:t>
            </a:r>
          </a:p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Федеральный закон Российской Федерации от 21.07.2005г №115-ФЗ «О концессионных соглашениях».</a:t>
            </a:r>
          </a:p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Федеральный закон Российской Федерации от 22.07.2005г №116-ФЗ «Об особых экономических зонах в Российской Федерации».</a:t>
            </a:r>
          </a:p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Федеральный закон Российской Федерации от 10.01.2006г №16-ФЗ «Об особой экономической зоне Калининградской области и о внесении изменений некоторые законодательные акты Российской Федерации».</a:t>
            </a:r>
          </a:p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Федеральный закон Российской Федерации от 17.05.2007г №82-ФЗ «О банке развития».</a:t>
            </a:r>
          </a:p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Постановление Правительства Российской Федерации  от 01.03.2008г №134 «Об утверждении правил формирования и использования бюджетных ассигнований».</a:t>
            </a:r>
          </a:p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Федеральный закон Российской Федерации от 03.12.2011г №392-ФЗ «О зонах территориального развития в Российской Федерации и о внесении изменений в отдельные законодательные акты Российской Федерации».</a:t>
            </a:r>
          </a:p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Указ Президента Российской Федерации от 10.09.2012г №1276 «Об оценке эффективности деятельности руководителей федеральных органов исполнительной власти и высших должностных лиц субъектов РФ по созданию благоприятных условий ведения предпринимательской деятельности».</a:t>
            </a:r>
          </a:p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Указ Президента Российской Федерации от 21.08.2012г №1199 «Об оценке эффективности деятельности органов исполнительной власти субъектов Российской Федерации».</a:t>
            </a:r>
          </a:p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Федеральный закон Российской Федерации от 13.07.2015г №224-ФЗ «О государственно-частном партнерстве, муниципально-частном партнерстве в Российской Федерации и внесении изменений в отдельные законодательные акты Российской Федерации».</a:t>
            </a:r>
          </a:p>
          <a:p>
            <a:endParaRPr lang="ru-RU" sz="1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75883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4245" y="354128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72029" y="627961"/>
            <a:ext cx="9691171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Региональное законодательство:</a:t>
            </a:r>
            <a:endParaRPr lang="ru-RU" sz="14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Закон Калининградской области от 30.04.2001г №42 (ред. от 12.05.2012г) « О государственной поддержке и развитии лизинговой деятельности Калининградской области».</a:t>
            </a:r>
          </a:p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Постановление Правительства Калининградской области от 16.12.2013г №934 (ред. от 30.03.2014г) «Об утверждении инвестиционной декларации Калининградской области». </a:t>
            </a:r>
          </a:p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Закон Калининградской области от 15.07.2002г №171 (ред. от 28.04.2015г) «О государственной поддержке организаций, осуществляющих инвестиции в форме капитальных вложений на территории Калининградской области».</a:t>
            </a:r>
          </a:p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Постановление Правительства Калининградской области от 21.01.2011г (ред. от 10.04.2015г) «О совете по улучшению инвестиционного климата в Калининградской области».</a:t>
            </a:r>
          </a:p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Закон Калининградской области от 23.12.2015г №500 «О промышленной политике в Калининградской области».</a:t>
            </a:r>
          </a:p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Постановление Правительства Калининградской области от 09.06.2014г №355 (ред. от 07.09.2015г) « Об оценке регулирующего воздействия проектов нормативных правовых актов Калининградской области и экспертизе нормативных правовых актов Калининградской области, затрагивающих вопросы осуществления предпринимательской и инвестиционной деятельности».</a:t>
            </a:r>
          </a:p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Постановление Правительства Калининградской области от 20.07.2015г №434 «О порядке предоставления средств на возмещение части затрат на уплату процентов по кредитам, полученным юридическими лицами на реализацию инвестиционных проектов в сфере социального обслуживания».</a:t>
            </a:r>
          </a:p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Закон Калининградской области от 25.11.2015г №476 (ред. от 15.05.2016г) «Об оценке регулирующего воздействия проектов нормативных правовых актов Калининградской области, проектов муниципальных нормативно правовых актов и экспертизе нормативных правовых актов Калининградской области, муниципальных нормативно правовых актов».</a:t>
            </a:r>
          </a:p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Закон Калининградской области от 21.12.2006г №105 (ред. от 17.06.2016г) « Об особенностях регулирования земельных отношений на территории Калининградской области».</a:t>
            </a:r>
          </a:p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Постановление Правительства Калининградской области от 16.02.2016г №83 (ред. от 08.07.2016г) «Об установлении порядка и условий предоставления субсидий из областного бюджета на поддержку юридических лиц, осуществляющих деятельность на территории Калининградской области, и резидентов Особой экономической зоны в Калининградской области».</a:t>
            </a:r>
          </a:p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algn="just">
              <a:spcAft>
                <a:spcPts val="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14708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4245" y="232943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25417" y="859316"/>
            <a:ext cx="9254169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Нормативные правовые акты МО «Озёрский городской округ».</a:t>
            </a:r>
            <a:endParaRPr lang="ru-RU" sz="14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Решение Озерского районного совета депутатов от 26.09.2013г №426 «О схеме территориального планирования муниципального образования «Озёрский район».</a:t>
            </a:r>
          </a:p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Постановление администрации МО «Озёрский район» от 14.10.2014г №943 «Об утверждении Программы МО «Озёрский городской округ» Калининградской области «Развитие сельского хозяйства до 2020 года».</a:t>
            </a:r>
          </a:p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Постановление администрации МО «Озёрский городской округ» от 23.11.2016г №1206 «Об утверждении муниципальной программы « Содействие развитию малого и среднего предпринимательства в МО «Озёрский городской округ» на период 2017-2021гг».</a:t>
            </a:r>
          </a:p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Постановление администрации МО «Озёрский городской округ» от 17.11.2016г №1170 « Об утверждении муниципальной программы «Развитие туризма в Озёрском городском округе на 2017-2021гг.».</a:t>
            </a:r>
          </a:p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Постановление администрации МО «Озёрский городской округ» от 20.02.2017г №113 «Об утверждении Порядка формирования, ведения, обязательного опубликования перечня муниципального имущества, предназначенного для оказания поддержки субъектам малого и среднего предпринимательства».</a:t>
            </a:r>
          </a:p>
          <a:p>
            <a:pPr algn="just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46619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4212" y="330507"/>
            <a:ext cx="8534400" cy="403419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1.5. Оценка инвестиционных рисков района.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4245" y="319491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61010" y="1152928"/>
            <a:ext cx="97021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en-US" sz="1600" b="1" kern="50" dirty="0">
                <a:solidFill>
                  <a:schemeClr val="bg1"/>
                </a:solidFill>
                <a:latin typeface="Times New Roman" panose="02020603050405020304" pitchFamily="18" charset="0"/>
                <a:ea typeface="Lucida Sans Unicode" panose="020B0602030504020204" pitchFamily="34" charset="0"/>
                <a:cs typeface="Times New Roman" panose="02020603050405020304" pitchFamily="18" charset="0"/>
              </a:rPr>
              <a:t>SWOT</a:t>
            </a:r>
            <a:r>
              <a:rPr lang="ru-RU" sz="1600" b="1" kern="50" dirty="0">
                <a:solidFill>
                  <a:schemeClr val="bg1"/>
                </a:solidFill>
                <a:latin typeface="Times New Roman" panose="02020603050405020304" pitchFamily="18" charset="0"/>
                <a:ea typeface="Lucida Sans Unicode" panose="020B0602030504020204" pitchFamily="34" charset="0"/>
                <a:cs typeface="Times New Roman" panose="02020603050405020304" pitchFamily="18" charset="0"/>
              </a:rPr>
              <a:t>-анализ инвестиционной  привлекательности района:</a:t>
            </a:r>
            <a:endParaRPr lang="ru-RU" sz="1600" kern="50" dirty="0">
              <a:solidFill>
                <a:schemeClr val="bg1"/>
              </a:solidFill>
              <a:latin typeface="Times New Roman" panose="02020603050405020304" pitchFamily="18" charset="0"/>
              <a:ea typeface="Lucida Sans Unicode" panose="020B0602030504020204" pitchFamily="34" charset="0"/>
              <a:cs typeface="Times New Roman" panose="02020603050405020304" pitchFamily="18" charset="0"/>
            </a:endParaRPr>
          </a:p>
          <a:p>
            <a:r>
              <a: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Оптовая, розничная торговля, услуги населению- </a:t>
            </a: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 всех отраслей, представленных в экономике района имеют устойчивую тенденцию к росту.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184342"/>
              </p:ext>
            </p:extLst>
          </p:nvPr>
        </p:nvGraphicFramePr>
        <p:xfrm>
          <a:off x="661012" y="1975883"/>
          <a:ext cx="10047383" cy="105911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961491">
                  <a:extLst>
                    <a:ext uri="{9D8B030D-6E8A-4147-A177-3AD203B41FA5}">
                      <a16:colId xmlns:a16="http://schemas.microsoft.com/office/drawing/2014/main" val="3016964783"/>
                    </a:ext>
                  </a:extLst>
                </a:gridCol>
                <a:gridCol w="5085892">
                  <a:extLst>
                    <a:ext uri="{9D8B030D-6E8A-4147-A177-3AD203B41FA5}">
                      <a16:colId xmlns:a16="http://schemas.microsoft.com/office/drawing/2014/main" val="1524250995"/>
                    </a:ext>
                  </a:extLst>
                </a:gridCol>
              </a:tblGrid>
              <a:tr h="4761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50" dirty="0">
                          <a:effectLst/>
                          <a:latin typeface="Times New Roman" panose="02020603050405020304" pitchFamily="18" charset="0"/>
                          <a:ea typeface="Lucida Sans Unicode" panose="020B0602030504020204" pitchFamily="34" charset="0"/>
                          <a:cs typeface="Mangal" panose="02040503050203030202" pitchFamily="18" charset="0"/>
                        </a:rPr>
                        <a:t>Сила: </a:t>
                      </a:r>
                      <a:r>
                        <a:rPr lang="ru-RU" sz="1400" kern="50" dirty="0">
                          <a:effectLst/>
                          <a:latin typeface="Times New Roman" panose="02020603050405020304" pitchFamily="18" charset="0"/>
                          <a:ea typeface="Lucida Sans Unicode" panose="020B0602030504020204" pitchFamily="34" charset="0"/>
                          <a:cs typeface="Mangal" panose="02040503050203030202" pitchFamily="18" charset="0"/>
                        </a:rPr>
                        <a:t>навыки, опыт работы, наличие современного оборудования</a:t>
                      </a:r>
                      <a:endParaRPr lang="ru-RU" sz="1200" kern="50" dirty="0">
                        <a:effectLst/>
                        <a:latin typeface="Times New Roman" panose="02020603050405020304" pitchFamily="18" charset="0"/>
                        <a:ea typeface="Lucida Sans Unicode" panose="020B0602030504020204" pitchFamily="34" charset="0"/>
                        <a:cs typeface="Mangal" panose="02040503050203030202" pitchFamily="18" charset="0"/>
                      </a:endParaRPr>
                    </a:p>
                  </a:txBody>
                  <a:tcPr marL="34925" marR="34925" marT="34925" marB="34925"/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Слабость: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узкий ассортимент товаров и услуг; низкий уровень сервиса; низкий уровень дохода населения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6799096"/>
                  </a:ext>
                </a:extLst>
              </a:tr>
              <a:tr h="476110">
                <a:tc>
                  <a:txBody>
                    <a:bodyPr/>
                    <a:lstStyle/>
                    <a:p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Возможности: 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рост уровня доходов населения; расширение ассортимента услуг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Угрозы: 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выход на рынок новых конкурентов; рост налогов ; изменение вкусов покупателей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7806845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84212" y="3586853"/>
            <a:ext cx="95504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ru-RU" sz="1600" b="1" kern="50" dirty="0">
                <a:solidFill>
                  <a:schemeClr val="bg1"/>
                </a:solidFill>
                <a:latin typeface="Times New Roman" panose="02020603050405020304" pitchFamily="18" charset="0"/>
                <a:ea typeface="Lucida Sans Unicode" panose="020B0602030504020204" pitchFamily="34" charset="0"/>
                <a:cs typeface="Mangal" panose="02040503050203030202" pitchFamily="18" charset="0"/>
              </a:rPr>
              <a:t>Промышленность</a:t>
            </a:r>
            <a:r>
              <a:rPr lang="ru-RU" sz="1600" kern="50" dirty="0">
                <a:solidFill>
                  <a:schemeClr val="bg1"/>
                </a:solidFill>
                <a:latin typeface="Times New Roman" panose="02020603050405020304" pitchFamily="18" charset="0"/>
                <a:ea typeface="Lucida Sans Unicode" panose="020B0602030504020204" pitchFamily="34" charset="0"/>
                <a:cs typeface="Mangal" panose="02040503050203030202" pitchFamily="18" charset="0"/>
              </a:rPr>
              <a:t> в МО «Озерский район» развита слабо. Вместе с тем  район обладает рядом преимуществ, которые в перспективе могут стать основой для развития местной промышленности.</a:t>
            </a:r>
            <a:endParaRPr lang="ru-RU" sz="1600" kern="5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Lucida Sans Unicode" panose="020B0602030504020204" pitchFamily="34" charset="0"/>
              <a:cs typeface="Mangal" panose="02040503050203030202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0112308"/>
              </p:ext>
            </p:extLst>
          </p:nvPr>
        </p:nvGraphicFramePr>
        <p:xfrm>
          <a:off x="661010" y="4296578"/>
          <a:ext cx="10047385" cy="231648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915775">
                  <a:extLst>
                    <a:ext uri="{9D8B030D-6E8A-4147-A177-3AD203B41FA5}">
                      <a16:colId xmlns:a16="http://schemas.microsoft.com/office/drawing/2014/main" val="157118069"/>
                    </a:ext>
                  </a:extLst>
                </a:gridCol>
                <a:gridCol w="5131610">
                  <a:extLst>
                    <a:ext uri="{9D8B030D-6E8A-4147-A177-3AD203B41FA5}">
                      <a16:colId xmlns:a16="http://schemas.microsoft.com/office/drawing/2014/main" val="138049116"/>
                    </a:ext>
                  </a:extLst>
                </a:gridCol>
              </a:tblGrid>
              <a:tr h="640948">
                <a:tc>
                  <a:txBody>
                    <a:bodyPr/>
                    <a:lstStyle/>
                    <a:p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Сила: 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наличие свободных промышленных площадок, обеспеченных электрическими мощностями и природным газом; наличие свободных трудовых ресурсов; наличие техникума на базе которого возможна организация начального профессионального образования ; свободное подключение к газопроводу высокого давления.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kern="50" dirty="0">
                          <a:effectLst/>
                          <a:latin typeface="Times New Roman" panose="02020603050405020304" pitchFamily="18" charset="0"/>
                          <a:ea typeface="Lucida Sans Unicode" panose="020B0602030504020204" pitchFamily="34" charset="0"/>
                          <a:cs typeface="Times New Roman" panose="02020603050405020304" pitchFamily="18" charset="0"/>
                        </a:rPr>
                        <a:t>Слабость: </a:t>
                      </a:r>
                      <a:r>
                        <a:rPr lang="ru-RU" sz="1400" kern="50" dirty="0">
                          <a:effectLst/>
                          <a:latin typeface="Times New Roman" panose="02020603050405020304" pitchFamily="18" charset="0"/>
                          <a:ea typeface="Lucida Sans Unicode" panose="020B0602030504020204" pitchFamily="34" charset="0"/>
                          <a:cs typeface="Times New Roman" panose="02020603050405020304" pitchFamily="18" charset="0"/>
                        </a:rPr>
                        <a:t>отсутствие железнодорожного сообщения; </a:t>
                      </a:r>
                    </a:p>
                    <a:p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отсутствие очистных сооружений.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8100504"/>
                  </a:ext>
                </a:extLst>
              </a:tr>
              <a:tr h="640948">
                <a:tc>
                  <a:txBody>
                    <a:bodyPr/>
                    <a:lstStyle/>
                    <a:p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Возможности: 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появление новых инновационных технологий производства продукции; рост уровня доходов населения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kern="50" dirty="0">
                          <a:effectLst/>
                          <a:latin typeface="Times New Roman" panose="02020603050405020304" pitchFamily="18" charset="0"/>
                          <a:ea typeface="Lucida Sans Unicode" panose="020B0602030504020204" pitchFamily="34" charset="0"/>
                          <a:cs typeface="Times New Roman" panose="02020603050405020304" pitchFamily="18" charset="0"/>
                        </a:rPr>
                        <a:t>Угрозы: </a:t>
                      </a:r>
                      <a:r>
                        <a:rPr lang="ru-RU" sz="1400" kern="50" dirty="0">
                          <a:effectLst/>
                          <a:latin typeface="Times New Roman" panose="02020603050405020304" pitchFamily="18" charset="0"/>
                          <a:ea typeface="Lucida Sans Unicode" panose="020B0602030504020204" pitchFamily="34" charset="0"/>
                          <a:cs typeface="Times New Roman" panose="02020603050405020304" pitchFamily="18" charset="0"/>
                        </a:rPr>
                        <a:t>рост налогов при отмене статуса Калининградской области, как Свободной Экономической Зоны ;снижение рождаемости ;</a:t>
                      </a:r>
                    </a:p>
                    <a:p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увеличение доли населения старше трудоспособного возраста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39842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5650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4245" y="177858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81349" y="286439"/>
            <a:ext cx="92786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ru-RU" sz="1600" b="1" kern="50" dirty="0">
                <a:solidFill>
                  <a:schemeClr val="bg1"/>
                </a:solidFill>
                <a:latin typeface="Times New Roman" panose="02020603050405020304" pitchFamily="18" charset="0"/>
                <a:ea typeface="Lucida Sans Unicode" panose="020B0602030504020204" pitchFamily="34" charset="0"/>
                <a:cs typeface="Mangal" panose="02040503050203030202" pitchFamily="18" charset="0"/>
              </a:rPr>
              <a:t>Сельское хозяйство </a:t>
            </a:r>
            <a:r>
              <a:rPr lang="ru-RU" sz="1600" kern="50" dirty="0">
                <a:solidFill>
                  <a:schemeClr val="bg1"/>
                </a:solidFill>
                <a:latin typeface="Times New Roman" panose="02020603050405020304" pitchFamily="18" charset="0"/>
                <a:ea typeface="Lucida Sans Unicode" panose="020B0602030504020204" pitchFamily="34" charset="0"/>
                <a:cs typeface="Mangal" panose="02040503050203030202" pitchFamily="18" charset="0"/>
              </a:rPr>
              <a:t>является одной из наиболее крупных отраслей экономики МО. Направления специализации с/х производства :производство зерновых и кормовых культур, мясное и молочное животноводство.</a:t>
            </a:r>
            <a:endParaRPr lang="ru-RU" sz="1600" kern="5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Lucida Sans Unicode" panose="020B0602030504020204" pitchFamily="34" charset="0"/>
              <a:cs typeface="Mangal" panose="02040503050203030202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9283193"/>
              </p:ext>
            </p:extLst>
          </p:nvPr>
        </p:nvGraphicFramePr>
        <p:xfrm>
          <a:off x="881350" y="1226018"/>
          <a:ext cx="9705860" cy="2695988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852930">
                  <a:extLst>
                    <a:ext uri="{9D8B030D-6E8A-4147-A177-3AD203B41FA5}">
                      <a16:colId xmlns:a16="http://schemas.microsoft.com/office/drawing/2014/main" val="1973160579"/>
                    </a:ext>
                  </a:extLst>
                </a:gridCol>
                <a:gridCol w="4852930">
                  <a:extLst>
                    <a:ext uri="{9D8B030D-6E8A-4147-A177-3AD203B41FA5}">
                      <a16:colId xmlns:a16="http://schemas.microsoft.com/office/drawing/2014/main" val="2441564189"/>
                    </a:ext>
                  </a:extLst>
                </a:gridCol>
              </a:tblGrid>
              <a:tr h="1475699"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Сила: наличие  неиспользуемых сельскохозяйственных  земель; относительно низкие затраты на эксплуатацию земель(имеющаяся сеть мелиорации, развитая сеть районных дорог);наличие на территории МО месторождений экологически чистых и эффективных удобрений (сапропель)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Слабость: сезонность производства; сильная подверженность погодным условиям.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396970"/>
                  </a:ext>
                </a:extLst>
              </a:tr>
              <a:tr h="1220289"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Возможности: рост спроса на экологически чистую сельскохозяйственную продукцию;  новые инновационные технологий производства продукции.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Угрозы: отмена государственного субсидирования с/х производства; рост налогов; изменения в  ценовой политики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5807814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881349" y="4329629"/>
            <a:ext cx="92786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ru-RU" sz="1600" b="1" kern="50" dirty="0">
                <a:solidFill>
                  <a:schemeClr val="bg1"/>
                </a:solidFill>
                <a:latin typeface="Times New Roman" panose="02020603050405020304" pitchFamily="18" charset="0"/>
                <a:ea typeface="Lucida Sans Unicode" panose="020B0602030504020204" pitchFamily="34" charset="0"/>
                <a:cs typeface="Mangal" panose="02040503050203030202" pitchFamily="18" charset="0"/>
              </a:rPr>
              <a:t>Туризм и рекреация ,</a:t>
            </a:r>
            <a:r>
              <a:rPr lang="ru-RU" sz="1600" kern="50" dirty="0">
                <a:solidFill>
                  <a:schemeClr val="bg1"/>
                </a:solidFill>
                <a:latin typeface="Times New Roman" panose="02020603050405020304" pitchFamily="18" charset="0"/>
                <a:ea typeface="Lucida Sans Unicode" panose="020B0602030504020204" pitchFamily="34" charset="0"/>
                <a:cs typeface="Mangal" panose="02040503050203030202" pitchFamily="18" charset="0"/>
              </a:rPr>
              <a:t> территория района имеет благоприятные природные и экологические возможности.</a:t>
            </a:r>
            <a:endParaRPr lang="ru-RU" sz="1600" kern="5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Lucida Sans Unicode" panose="020B0602030504020204" pitchFamily="34" charset="0"/>
              <a:cs typeface="Mangal" panose="02040503050203030202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0846977"/>
              </p:ext>
            </p:extLst>
          </p:nvPr>
        </p:nvGraphicFramePr>
        <p:xfrm>
          <a:off x="881348" y="5089793"/>
          <a:ext cx="9705862" cy="1619479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4852931">
                  <a:extLst>
                    <a:ext uri="{9D8B030D-6E8A-4147-A177-3AD203B41FA5}">
                      <a16:colId xmlns:a16="http://schemas.microsoft.com/office/drawing/2014/main" val="3137298965"/>
                    </a:ext>
                  </a:extLst>
                </a:gridCol>
                <a:gridCol w="4852931">
                  <a:extLst>
                    <a:ext uri="{9D8B030D-6E8A-4147-A177-3AD203B41FA5}">
                      <a16:colId xmlns:a16="http://schemas.microsoft.com/office/drawing/2014/main" val="2419561312"/>
                    </a:ext>
                  </a:extLst>
                </a:gridCol>
              </a:tblGrid>
              <a:tr h="963048">
                <a:tc>
                  <a:txBody>
                    <a:bodyPr/>
                    <a:lstStyle/>
                    <a:p>
                      <a:pPr algn="just"/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Сила:  обширных лесных угодий и множества чистых водоемов; красивые и разнообразные природные комплексы и ландшафты; большое количество объектов культурно-исторического наследия.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Слабость: сезонность предоставления услуг; низкий уровень сервиса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1905401"/>
                  </a:ext>
                </a:extLst>
              </a:tr>
              <a:tr h="656431">
                <a:tc>
                  <a:txBody>
                    <a:bodyPr/>
                    <a:lstStyle/>
                    <a:p>
                      <a:pPr algn="just"/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Возможности: резкий рост спроса на «сельский» туризм; доступ к уникальным ресурсам.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Угрозы: изменение вкусов покупателей услуг;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5313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59059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418640" y="143295"/>
            <a:ext cx="9562641" cy="814388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1.6. Экономический потенциал района.</a:t>
            </a:r>
            <a:b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1.6.1. Экономическая характеристика округа.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4322" y="356385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98305" y="1189822"/>
            <a:ext cx="7171980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состоянию на 01.01.2017г на территории округа зарегистрировано 305 субъектов хозяйственной деятельности (предприятий и организаций).</a:t>
            </a:r>
          </a:p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Распределение числа организаций по видам экономической деятельности: </a:t>
            </a:r>
          </a:p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сельское хозяйство - 38  ;</a:t>
            </a:r>
          </a:p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обрабатывающие производства - 19;</a:t>
            </a:r>
          </a:p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торговля -79;</a:t>
            </a:r>
          </a:p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транспортировка и хранение -24;</a:t>
            </a:r>
          </a:p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услуги населению -29;</a:t>
            </a:r>
          </a:p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прочие -116.</a:t>
            </a:r>
          </a:p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Основная доля работающих приходится на сферу торговли, общественного питания, бытового обслуживания, сельскохозяйственного производства, государственного управления, бюджетных организаций.</a:t>
            </a:r>
          </a:p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Наиболее крупные предприятия МО «Озёрский городской округ»:</a:t>
            </a:r>
          </a:p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 ООО «Калининградская мясная компания» (Агрохолдинг «Мираторг»)- животноводство -мраморная  говядина;</a:t>
            </a:r>
          </a:p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 ООО «Частный конный завод «Веедерн»»животноводство -племенные лошади, овцы, коровы- баранина, сыры; растениеводство-гречиха, рапс, зерно;</a:t>
            </a:r>
          </a:p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ООО «Озерский хлеб» — хлебобулочные изделия;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 ООО «Озерский универсал» — кондитерские изделия.</a:t>
            </a:r>
            <a:endParaRPr lang="ru-RU" sz="16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Picture 7" descr="Y:\Отдел сх\Федина С.Ю\коровы\IMG_37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0285" y="356385"/>
            <a:ext cx="3356509" cy="23497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 descr="Y:\Отдел сх\Оксана\романовская пород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2352" y="1777190"/>
            <a:ext cx="3369350" cy="22840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694" y="3705366"/>
            <a:ext cx="3151447" cy="20564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85319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84212" y="110170"/>
            <a:ext cx="8534400" cy="694061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1.6.2. Инвестиционная деятельность.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9845" y="221925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624" y="661012"/>
            <a:ext cx="10069417" cy="21372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407624" y="3106757"/>
            <a:ext cx="10477041" cy="4222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  <a:spcBef>
                <a:spcPts val="500"/>
              </a:spcBef>
              <a:spcAft>
                <a:spcPts val="50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ООО «Калининградская мясная компания» (Агрохолдинг «Мираторг»   руководитель – генеральный директор  Сазон Юрий Владимирович.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600" spc="-1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В Озерском округе  с 2011 года  ООО «Калининградская мясная компания» реализует  проект по   разведению    крупного рогатого скота  абердин - ангусской мясной породы.    Стоимость проекта на 1 января  2017 года составила 3,8 млрд. рублей.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15000"/>
              </a:lnSpc>
              <a:spcAft>
                <a:spcPts val="1000"/>
              </a:spcAft>
            </a:pPr>
            <a:r>
              <a:rPr lang="ru-RU" sz="1600" spc="-1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За  истекший период построены   на территории  округа 4 специализированные типовые фермы     вблизи поселков  Дубрава,  Карамышево, Кадымка и Чистополье.   Построены также 2 фермы на территории Неманского округа ( вблизи п. Жилино и Канаш) строится ферма у п. Ветрово. Планируется в 2017 году построить еще две фермы на территории Черняховского  округа.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15000"/>
              </a:lnSpc>
              <a:spcAft>
                <a:spcPts val="1000"/>
              </a:spcAft>
            </a:pPr>
            <a:r>
              <a:rPr lang="ru-RU" sz="1600" spc="-1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Осенью 2012 года  завезено из США 12000 племенных голов нетелей, в 2013 году – еще 6000 голов скота .  На 1 января 2017 года  поголовье  мясного скота в компании  достигло 44,5 тысяч голов, в том числе  содержалось в нашем округе – 32331 голова.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15000"/>
              </a:lnSpc>
              <a:spcAft>
                <a:spcPts val="1000"/>
              </a:spcAft>
            </a:pPr>
            <a:r>
              <a:rPr lang="ru-RU" sz="1600" spc="-1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55782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94911" y="264405"/>
            <a:ext cx="7689773" cy="6460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49580" algn="just">
              <a:lnSpc>
                <a:spcPct val="115000"/>
              </a:lnSpc>
              <a:spcAft>
                <a:spcPts val="1000"/>
              </a:spcAft>
            </a:pPr>
            <a:r>
              <a:rPr lang="ru-RU" sz="1600" spc="-1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Две фермы ( Дубрава, Карамышево)  получили статус племенного  репродуктора, в 2016 году  1000 голов племенных нетелей проданы за пределы области. 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15000"/>
              </a:lnSpc>
              <a:spcAft>
                <a:spcPts val="1000"/>
              </a:spcAft>
            </a:pPr>
            <a:r>
              <a:rPr lang="ru-RU" sz="1600" spc="-1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Создано  компанией  523  рабочих места , в том числе  в Озерском округе - 420 ( на 1 января 2017 года).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Средняя заработная плата – более 31 тысячи   рублей.  В аренде и собственности всего на территории  округа — 25963  га сельскохозяйственных угодий.</a:t>
            </a:r>
          </a:p>
          <a:p>
            <a:pPr algn="just">
              <a:lnSpc>
                <a:spcPct val="115000"/>
              </a:lnSpc>
              <a:spcBef>
                <a:spcPts val="500"/>
              </a:spcBef>
              <a:spcAft>
                <a:spcPts val="50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В 2016 году вся посевная площадь ООО «КМК» в округе составила  более 18  тыс. га ( в том числе: зерновые – 2,7 тыс  га,  кукуруза на  корм — 2 тыс. га, однолетние травы 1,8 тыс.  га, многолетние травы посевов прошлых лет 11,8 тыс.га)   </a:t>
            </a:r>
          </a:p>
          <a:p>
            <a:pPr algn="just">
              <a:lnSpc>
                <a:spcPct val="115000"/>
              </a:lnSpc>
              <a:spcBef>
                <a:spcPts val="500"/>
              </a:spcBef>
              <a:spcAft>
                <a:spcPts val="50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Компанией введено в оборот  с 2011 года  более 23 тысяч  неиспользуемых  сельскохозяйственных угодий. </a:t>
            </a:r>
          </a:p>
          <a:p>
            <a:pPr algn="just">
              <a:lnSpc>
                <a:spcPct val="115000"/>
              </a:lnSpc>
              <a:spcBef>
                <a:spcPts val="500"/>
              </a:spcBef>
              <a:spcAft>
                <a:spcPts val="50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На 1 марта 2017 г. поголовье абердин - ангусской  мясной породы    составляет  </a:t>
            </a: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44284 голов</a:t>
            </a: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в том числе — коров – 20873 головы.  В 2016 году  получено живых телят 20637 голов, выход телят за 2016 год по хозяйству — 84 головы на 100 голов коров, и 113 голов на 100 коров и нетелей. Направлено на откорм в Брянскую область  в 2016 году -17 463 головы общим весом 2,5 тысячи тонн.   Производство скота на убой в живом весе на территории области 245 тонн( за 2016 год).</a:t>
            </a:r>
          </a:p>
          <a:p>
            <a:pPr algn="just">
              <a:lnSpc>
                <a:spcPct val="115000"/>
              </a:lnSpc>
              <a:spcBef>
                <a:spcPts val="500"/>
              </a:spcBef>
              <a:spcAft>
                <a:spcPts val="50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Техника — 102 трактора, 3 кормоуборочных комбайна, шлейф кромозаготовительной техники и  техники для подработки почвы, а также для приготовления и раздачи кормов.  Грейдер , экскаватор, легковые и грузовые автомобили, автобусы.</a:t>
            </a:r>
            <a:endParaRPr lang="ru-RU" sz="16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9845" y="220338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  <p:pic>
        <p:nvPicPr>
          <p:cNvPr id="6" name="Picture 4" descr="IMG_166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561" y="220338"/>
            <a:ext cx="2225407" cy="175711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IMG_239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3552" y="1498650"/>
            <a:ext cx="3698448" cy="25403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4" descr="IMG_048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2694" y="3741181"/>
            <a:ext cx="2137273" cy="192364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98703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53388" y="275423"/>
            <a:ext cx="8956713" cy="7808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ООО « Частный конный завод «Веедерн»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Генеральный директор Шогенов Тимур Арсенович.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Предприятие является многоотраслевым. Основные виды деятельности: производство зерновых культур (в том числе гречихи), овцеводство, племенное коневодство, производство гречневой крупы.</a:t>
            </a: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Количество работающих – 102   человека , средняя заработная плата  23334 тысячи рублей. Всего земли  с/х назначения – 5156га .       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Вся посевная площадь под урожай 2016 года - </a:t>
            </a: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4127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га, (увеличение к предыдущему году на 601 га или на 17 %) в том числе: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Зерновые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всего -  </a:t>
            </a: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3527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га, 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 них гречиха – 1640 га, пшеница – 866га, ячмень – 787га, овес-234га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многолетние травы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430 га,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рапс озимый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-170 га.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Поголовье племенных овец романовской породы  - 1043 гол.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Лошадей  - 51 голова (ганноверской породы).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Тракторов  - 16 ;   комбайнов зерноуборочных – 6;  новый зерносушильный   комплекс на 15 тысяч   тонн хранения, линия по переработке гречихи мощностью 24 тонны в сутки.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2016 году средняя урожайность зерновых составила 37,4 ц/га, в том числе  пшеница озимая – 44,24 ц/га, пшеница яровая – 37,65ц/га, ячмень – 45, 2 ц/га гречиха - 22,4ц/га (в весе после доработки).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Общий валовой сбор зерна составил 11,2 тысяч тонн, в том числе гречихи - 1721, 4  тонны.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Урожайность оз. рапса в 2016 году – 30,3ц/га.</a:t>
            </a: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9845" y="111756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0101" y="1177816"/>
            <a:ext cx="2772146" cy="188571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8118" y="3296152"/>
            <a:ext cx="2764130" cy="207309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1072316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28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722812" y="638978"/>
            <a:ext cx="6019800" cy="561861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Уважаемые инвесторы!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76" r="26076"/>
          <a:stretch>
            <a:fillRect/>
          </a:stretch>
        </p:blipFill>
        <p:spPr/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4722812" y="1200839"/>
            <a:ext cx="6021388" cy="5047561"/>
          </a:xfrm>
          <a:ln>
            <a:noFill/>
          </a:ln>
        </p:spPr>
        <p:txBody>
          <a:bodyPr>
            <a:normAutofit fontScale="55000" lnSpcReduction="20000"/>
          </a:bodyPr>
          <a:lstStyle/>
          <a:p>
            <a:pPr algn="just">
              <a:lnSpc>
                <a:spcPct val="120000"/>
              </a:lnSpc>
            </a:pPr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Наш  округ не может не заинтересовать инвесторов, которые осуществляют деятельность в сфере сельского хозяйства и туризма – для этого в районе имеется большой природный и производственный потенциал.</a:t>
            </a:r>
          </a:p>
          <a:p>
            <a:pPr algn="just">
              <a:lnSpc>
                <a:spcPct val="120000"/>
              </a:lnSpc>
            </a:pPr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Администрация округа готова оказать информационную и организационную помощь в создании предприятий. Деятельность исполнительной и законодательной ветвей власти муниципального образования направлена, прежде всего, на поддержку предпринимательских инвестиционных инициатив, на конструктивное взаимодействие, на создание благоприятной и понятной нормативно-правовой базы для успешной реализации инвестиционных проектов на территории нашего городского округа.</a:t>
            </a:r>
          </a:p>
          <a:p>
            <a:pPr algn="just">
              <a:lnSpc>
                <a:spcPct val="120000"/>
              </a:lnSpc>
            </a:pPr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Администрация Озерского городского округа всегда открыта для общения и сотрудничества. Мы всегда готовы рассмотреть любые предложения, связанные с развитием бизнеса и направленные на улучшение качества жизни населения нашего округа.</a:t>
            </a:r>
          </a:p>
          <a:p>
            <a:pPr algn="just">
              <a:lnSpc>
                <a:spcPct val="120000"/>
              </a:lnSpc>
            </a:pPr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уважением,</a:t>
            </a:r>
          </a:p>
          <a:p>
            <a:pPr algn="just">
              <a:lnSpc>
                <a:spcPct val="120000"/>
              </a:lnSpc>
            </a:pPr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Наталья Ивановна Макрецкая</a:t>
            </a:r>
          </a:p>
          <a:p>
            <a:pPr algn="just">
              <a:lnSpc>
                <a:spcPct val="120000"/>
              </a:lnSpc>
            </a:pPr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Глава администрации МО «Озерский городской округ»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8254" y="123994"/>
            <a:ext cx="771067" cy="908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</a:blip>
          <a:srcRect l="27656" t="61957" r="24591" b="21804"/>
          <a:stretch/>
        </p:blipFill>
        <p:spPr>
          <a:xfrm>
            <a:off x="7546556" y="5098933"/>
            <a:ext cx="1057617" cy="479541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66283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05928" y="187325"/>
            <a:ext cx="9452472" cy="771525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1.6.2. Промышленный комплекс.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5928" y="958850"/>
            <a:ext cx="5706737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Промышленность в муниципальном образовании  развита слабо.</a:t>
            </a:r>
          </a:p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Основные отрасли промышленности: пищевая (производство хлебобулочных и кондитерских изделий), деревообрабатывающая промышленность, производство мебели и изделий из металла. Основные производители  промышленной продукции относятся к малым предприятиям:</a:t>
            </a:r>
          </a:p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ООО «Озерский хлеб» — хлебобулочные изделия.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ООО «Озерский универсал» — кондитерские изделия.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ООО «Модульные Системы Балтики», ООО «Металопластстрой» —  производство металлоизделий;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ООО «ТехКартон» — производство картонных гильз.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Объём отгруженных товаров обрабатывающих производств, в действующих ценах за 2016г составил 75,1 млн. руб..</a:t>
            </a:r>
          </a:p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Выполнено услуг по производству и распределению электроэнергии, газа и воды , , в действующих ценах за 2016г – 24,3 млн. руб..</a:t>
            </a:r>
          </a:p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Объём работ, выполненных по виду деятельности «строительство», в</a:t>
            </a:r>
          </a:p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действующих ценах за 2016г – 67,3 млн. руб..</a:t>
            </a:r>
          </a:p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Продукция сельского хозяйства во всех категориях хозяйств, в действующих ценах за 2016г – 654,3 млн. руб..</a:t>
            </a:r>
            <a:endParaRPr lang="ru-RU" sz="16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23217" y="343111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3018521791"/>
              </p:ext>
            </p:extLst>
          </p:nvPr>
        </p:nvGraphicFramePr>
        <p:xfrm>
          <a:off x="6577070" y="187325"/>
          <a:ext cx="4446147" cy="36795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577070" y="3745736"/>
            <a:ext cx="4351663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Ввод в эксплуатацию 10 сентября 2016г газопровода высокого давления от г. Гусев до г. Озёрск, строительство сети газопроводов- вводов   низкого давления в г. Озерске позволит в ближайший период инвесторам осуществить мероприятия, имеющие долгосрочный инвестиционный характер, нацеленный на формирование структурных сдвигов в экономике территории муниципального образования и решение ключевых социальных проблем 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69590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77862" y="247752"/>
            <a:ext cx="8534400" cy="572877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1.6.3. Агропромышленный комплекс.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62708" y="870333"/>
            <a:ext cx="10741446" cy="4312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Сельское хозяйство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является традиционной и одной из наиболее крупных отраслей экономики муниципального образования. </a:t>
            </a:r>
            <a:r>
              <a:rPr lang="ru-RU" sz="1600" spc="-1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Основными направлениями специализации сельскохозяйственных организаций   в округе являются  мясное скотоводство,  овцеводство    производство зерновых культур, в том числе гречихи,  выращивание кормовых культур  ( их доля в  посевной площади  составляет  более 50 %),    а также  молочное животноводство.      Фермерские хозяйства  в большинстве своем занимаются животноводством,  4 их них – производством картофеля и овощей. 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" indent="61595" algn="just"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На территории  округа работают  38  организаций различных форм собственности, 39 крестьянско-фермерских хозяйств и ИП, а также  4090      личных подсобных хозяйств.  В сельскохозяйственном производстве  занято более 700 человек, это     8,8 %  от численности трудоспособного населения, проживающего в сельской местности.      По – прежнему,   остается очень высокой   </a:t>
            </a: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доля  личных подсобных хозяйств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производстве  всей продукции  сельского хозяйства округа, в производстве картофеля –  она составила  в отчетном году   81 %,   в производстве овощей - 66  %,  молока - 76 % , мяса – 64 %.  </a:t>
            </a:r>
          </a:p>
          <a:p>
            <a:pPr marL="28575" indent="61595" algn="just">
              <a:lnSpc>
                <a:spcPct val="115000"/>
              </a:lnSpc>
              <a:spcAft>
                <a:spcPts val="1000"/>
              </a:spcAft>
            </a:pPr>
            <a:r>
              <a:rPr lang="ru-RU" sz="1600" spc="-1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 последние годы  в округе существенно обновился парк сельскохозяйственной техники, на полях и фермах работает 211 единиц тракторов,    79 %   из них – новая техника, «младше» 3 лет.    Суммарная энергетическая  мощность  сельхозтехники составляет    43993 л.с.</a:t>
            </a:r>
            <a:endParaRPr lang="ru-RU" sz="16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8436" name="Рисунок 1" descr="D:\Users\CX\Desktop\DSC006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5210" y="4912764"/>
            <a:ext cx="3196441" cy="17683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Рисунок 3" descr="IMG_166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8778" y="4872009"/>
            <a:ext cx="3164422" cy="18588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3306" y="117471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25613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2539" y="220337"/>
            <a:ext cx="10477041" cy="1446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" indent="61595" algn="just">
              <a:lnSpc>
                <a:spcPct val="115000"/>
              </a:lnSpc>
              <a:spcAft>
                <a:spcPts val="1000"/>
              </a:spcAft>
            </a:pPr>
            <a:r>
              <a:rPr lang="ru-RU" sz="1600" i="1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Основные показатели  развития сельского хозяйства в 2016 году</a:t>
            </a:r>
            <a:endParaRPr lang="ru-RU" sz="1600" u="sng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" indent="61595" algn="just"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В  период 2012 - 2016 года  сельское хозяйство Озерского округа    демонстрирует устойчивый рост   по большинству направлений.</a:t>
            </a:r>
            <a:endParaRPr lang="ru-RU" sz="1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" indent="61595" algn="just"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9845" y="220337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983036" y="1377108"/>
            <a:ext cx="7987229" cy="857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" indent="61595"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ДИНАМИКА РАЗВИТИЯ СЕЛЬСКОГО ХОЗЯЙСТВА 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" indent="61595"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в МО «Озерский городской округ» </a:t>
            </a:r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3777643"/>
              </p:ext>
            </p:extLst>
          </p:nvPr>
        </p:nvGraphicFramePr>
        <p:xfrm>
          <a:off x="738130" y="2379643"/>
          <a:ext cx="9232135" cy="3349129"/>
        </p:xfrm>
        <a:graphic>
          <a:graphicData uri="http://schemas.openxmlformats.org/drawingml/2006/table">
            <a:tbl>
              <a:tblPr firstRow="1" firstCol="1" bandRow="1"/>
              <a:tblGrid>
                <a:gridCol w="4459936">
                  <a:extLst>
                    <a:ext uri="{9D8B030D-6E8A-4147-A177-3AD203B41FA5}">
                      <a16:colId xmlns:a16="http://schemas.microsoft.com/office/drawing/2014/main" val="3745261158"/>
                    </a:ext>
                  </a:extLst>
                </a:gridCol>
                <a:gridCol w="1512829">
                  <a:extLst>
                    <a:ext uri="{9D8B030D-6E8A-4147-A177-3AD203B41FA5}">
                      <a16:colId xmlns:a16="http://schemas.microsoft.com/office/drawing/2014/main" val="3002230892"/>
                    </a:ext>
                  </a:extLst>
                </a:gridCol>
                <a:gridCol w="1643747">
                  <a:extLst>
                    <a:ext uri="{9D8B030D-6E8A-4147-A177-3AD203B41FA5}">
                      <a16:colId xmlns:a16="http://schemas.microsoft.com/office/drawing/2014/main" val="2313564104"/>
                    </a:ext>
                  </a:extLst>
                </a:gridCol>
                <a:gridCol w="1615623">
                  <a:extLst>
                    <a:ext uri="{9D8B030D-6E8A-4147-A177-3AD203B41FA5}">
                      <a16:colId xmlns:a16="http://schemas.microsoft.com/office/drawing/2014/main" val="1205515620"/>
                    </a:ext>
                  </a:extLst>
                </a:gridCol>
              </a:tblGrid>
              <a:tr h="56352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Показатели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% к 2015 году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3851703"/>
                  </a:ext>
                </a:extLst>
              </a:tr>
              <a:tr h="33171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Вся  посевная площадь, га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31,2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32,4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6578539"/>
                  </a:ext>
                </a:extLst>
              </a:tr>
              <a:tr h="56352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Производство зерновых и зернобобовых, тонн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36,04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20,77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294279"/>
                  </a:ext>
                </a:extLst>
              </a:tr>
              <a:tr h="33171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В том числе гречихи, тонн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1721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2094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0709982"/>
                  </a:ext>
                </a:extLst>
              </a:tr>
              <a:tr h="33171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Производство рапса, тонн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4438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9 раз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6669942"/>
                  </a:ext>
                </a:extLst>
              </a:tr>
              <a:tr h="33171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Поголовье КРС мясных пород 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40,9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44,5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8663060"/>
                  </a:ext>
                </a:extLst>
              </a:tr>
              <a:tr h="33171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Производство молока, тонн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3422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3539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2541723"/>
                  </a:ext>
                </a:extLst>
              </a:tr>
              <a:tr h="56352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Производство мяса на убой в живом весе, тонн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642,16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843,17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2397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18271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23</a:t>
            </a:fld>
            <a:endParaRPr lang="en-US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6268" y="321077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22024" y="209320"/>
            <a:ext cx="9188068" cy="23529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" indent="61595" algn="just">
              <a:lnSpc>
                <a:spcPct val="115000"/>
              </a:lnSpc>
              <a:spcAft>
                <a:spcPts val="1000"/>
              </a:spcAft>
            </a:pPr>
            <a:r>
              <a:rPr lang="ru-RU" sz="2000" b="1" i="1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Растениеводство</a:t>
            </a:r>
            <a:endParaRPr lang="ru-RU" sz="2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15000"/>
              </a:lnSpc>
              <a:spcAft>
                <a:spcPts val="1000"/>
              </a:spcAft>
            </a:pPr>
            <a:r>
              <a:rPr lang="ru-RU" spc="-1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Общая площадь сельскохозяйственных угодий округа - 64024 га, из них фактически используется на 1 января 2017 года   более 48,4 тысячи га или 76 % . Для сравнения  в 2010 году   использовалось менее 10 %  сельскохозяйственных угодий.</a:t>
            </a:r>
          </a:p>
          <a:p>
            <a:pPr indent="449580" algn="just">
              <a:lnSpc>
                <a:spcPct val="115000"/>
              </a:lnSpc>
              <a:spcAft>
                <a:spcPts val="1000"/>
              </a:spcAft>
            </a:pP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Структура посевных площадей  в 2016 году (все категории хозяйств)</a:t>
            </a:r>
            <a:endParaRPr lang="ru-RU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7269845"/>
              </p:ext>
            </p:extLst>
          </p:nvPr>
        </p:nvGraphicFramePr>
        <p:xfrm>
          <a:off x="1586429" y="2368630"/>
          <a:ext cx="8604173" cy="2853361"/>
        </p:xfrm>
        <a:graphic>
          <a:graphicData uri="http://schemas.openxmlformats.org/drawingml/2006/table">
            <a:tbl>
              <a:tblPr firstRow="1" firstCol="1" bandRow="1"/>
              <a:tblGrid>
                <a:gridCol w="4684604">
                  <a:extLst>
                    <a:ext uri="{9D8B030D-6E8A-4147-A177-3AD203B41FA5}">
                      <a16:colId xmlns:a16="http://schemas.microsoft.com/office/drawing/2014/main" val="4254828416"/>
                    </a:ext>
                  </a:extLst>
                </a:gridCol>
                <a:gridCol w="3919569">
                  <a:extLst>
                    <a:ext uri="{9D8B030D-6E8A-4147-A177-3AD203B41FA5}">
                      <a16:colId xmlns:a16="http://schemas.microsoft.com/office/drawing/2014/main" val="95013547"/>
                    </a:ext>
                  </a:extLst>
                </a:gridCol>
              </a:tblGrid>
              <a:tr h="40762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spc="-1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1" spc="-1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Зерновые  и зернобобовые культуры в том числе: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spc="-1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9478,5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2096411"/>
                  </a:ext>
                </a:extLst>
              </a:tr>
              <a:tr h="40762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spc="-1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1" spc="-1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гречиха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spc="-1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1640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5768571"/>
                  </a:ext>
                </a:extLst>
              </a:tr>
              <a:tr h="40762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spc="-1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1" spc="-1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рапс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spc="-1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6156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4578475"/>
                  </a:ext>
                </a:extLst>
              </a:tr>
              <a:tr h="40762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spc="-1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к</a:t>
                      </a:r>
                      <a:r>
                        <a:rPr lang="ru-RU" sz="1600" b="1" spc="-1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артофель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spc="-1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408,7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203146"/>
                  </a:ext>
                </a:extLst>
              </a:tr>
              <a:tr h="40762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spc="-1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овощи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spc="-1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91,6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6809320"/>
                  </a:ext>
                </a:extLst>
              </a:tr>
              <a:tr h="40762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spc="-1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к</a:t>
                      </a:r>
                      <a:r>
                        <a:rPr lang="ru-RU" sz="1600" b="1" spc="-1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ормовые культуры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spc="-1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16 284,2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0719954"/>
                  </a:ext>
                </a:extLst>
              </a:tr>
              <a:tr h="40762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spc="-1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Итого посевная площадь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spc="-1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32419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51432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23883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62708" y="264405"/>
            <a:ext cx="10366873" cy="2932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" indent="61595" algn="just"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устойчивого экономического роста   сельскохозяйственного производства     необходимо увеличение   уровня использования сельскохозяйственных угодий. </a:t>
            </a:r>
            <a:endParaRPr lang="ru-RU" sz="1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" indent="61595" algn="just"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</a:t>
            </a:r>
            <a:r>
              <a:rPr lang="ru-RU" i="1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Введение в оборот  неиспользуемых сельскохозяйственных угодий                           </a:t>
            </a:r>
            <a:endParaRPr lang="ru-RU" u="sng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" indent="61595" algn="just"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Планом  на 2016 год  предусмотрено   введение  1800 га   земель.    Фактически  введено в оборот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более 1,4 тысячи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неиспользуемых сельхозугодий.   Еще 600 га  сельскохозяйственных угодий  очищены от древесно- кустарниковой растительности, на них проведена первичная обработка почвы, но   засеять их  под урожай 2016 года не позволили погодные условия,  ( введенными  угодьями считаются те, которые засеяны сельскохозяйственными культурами под урожай текущего года).     Вся посевная площадь под урожай 2016 года увеличилась на 1,2 тысячи  га к уровню  прошлого года  и составила 32,4 тысячи  га 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6268" y="264405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90670" y="3305060"/>
            <a:ext cx="8637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Посевные площади  в 2015-2018 годах, тысяч га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516868" y="4174091"/>
            <a:ext cx="1401104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9551197"/>
              </p:ext>
            </p:extLst>
          </p:nvPr>
        </p:nvGraphicFramePr>
        <p:xfrm>
          <a:off x="1863090" y="3782449"/>
          <a:ext cx="7269480" cy="27326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9" name="Диаграмма" r:id="rId4" imgW="5577921" imgH="1828872" progId="MSGraph.Chart.8">
                  <p:embed/>
                </p:oleObj>
              </mc:Choice>
              <mc:Fallback>
                <p:oleObj name="Диаграмма" r:id="rId4" imgW="5577921" imgH="1828872" progId="MSGraph.Char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63090" y="3782449"/>
                        <a:ext cx="7269480" cy="273265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620088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152400" y="6096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29658" y="286439"/>
            <a:ext cx="9650776" cy="390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i="1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Прогноз валового сбора   зерновых и зернобобовых  культур,  тыс. тонн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3131" y="1000285"/>
            <a:ext cx="6779181" cy="1825020"/>
          </a:xfrm>
          <a:prstGeom prst="rect">
            <a:avLst/>
          </a:prstGeom>
          <a:solidFill>
            <a:srgbClr val="FFFF00"/>
          </a:solidFill>
        </p:spPr>
      </p:pic>
      <p:sp>
        <p:nvSpPr>
          <p:cNvPr id="28" name="TextBox 27"/>
          <p:cNvSpPr txBox="1"/>
          <p:nvPr/>
        </p:nvSpPr>
        <p:spPr>
          <a:xfrm>
            <a:off x="672029" y="3183875"/>
            <a:ext cx="9474506" cy="3193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600" spc="-1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Снижение   валового сбора зерновых обусловлено   изменением структуры посевных площадей, планируемым  увеличением доли кормовых угодий до 60 % в 2018 году, а также увеличение доли  технических культур (рапса)  и гречихи,  потенциальная урожайность которой не превышает 23 ц/га.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i="1" u="sng" spc="-1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Уборка    сельскохозяйственных культур в 2016 году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15000"/>
              </a:lnSpc>
              <a:spcAft>
                <a:spcPts val="1000"/>
              </a:spcAft>
            </a:pPr>
            <a:r>
              <a:rPr lang="ru-RU" sz="1600" spc="-1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Тружениками села в 2016 году,   очень сложном  из-за  неблагоприятных погодных условий,    было собрано </a:t>
            </a:r>
            <a:r>
              <a:rPr lang="ru-RU" sz="1600" b="1" spc="-1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более 20,7</a:t>
            </a:r>
            <a:r>
              <a:rPr lang="ru-RU" sz="1600" spc="-1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тысяч тонн зерновых и зернобобовых культур, по сравнению с 2015 годом   на 15,3 тысячи   меньше.   Причиной резкого снижения    является  изменения структуры посевных площадей – в 2016 году была увеличена площадь под рапсом на 5,9 тысяч га.  </a:t>
            </a:r>
            <a:r>
              <a:rPr lang="ru-RU" sz="1600" b="1" spc="-1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ru-RU" sz="1600" spc="-1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Средняя урожайность зерновых и зернобобовых составила 22 ц/га.( 24,3 ц/ га - в 2015 году)      Из - за сильных дождей   часть площадей осталась неубранной: более 2 тысяч га  рапса, 15 га картофеля, 8 га овощей.  </a:t>
            </a:r>
            <a:endParaRPr lang="ru-RU" sz="16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2550" name="Picture 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0423" y="286439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72871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26</a:t>
            </a:fld>
            <a:endParaRPr lang="en-US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5251" y="221925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  <p:pic>
        <p:nvPicPr>
          <p:cNvPr id="23555" name="Рисунок 5" descr="гречих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4585" y="221925"/>
            <a:ext cx="3234196" cy="226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Рисунок 7" descr="C:\Users\sh\Desktop\2013\выставка\Для новой  презентации БАК\DSC0279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9639" y="221925"/>
            <a:ext cx="3421483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49995" y="2798284"/>
            <a:ext cx="9860097" cy="3580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i="1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Сев  озимых культур  под урожай 2017 года  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15000"/>
              </a:lnSpc>
              <a:spcAft>
                <a:spcPts val="1000"/>
              </a:spcAft>
            </a:pPr>
            <a:r>
              <a:rPr lang="ru-RU" i="1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Сельскохозяйственные организации  под урожай 2017 года   посеяли  3483 га  озимых  культур, в том числе рапс и  озимые на корм. ( -4167 га по сравнению с 2016 годом). Снижение произошло из-за банкротства ООО «БалтАгроКорм», которое  к озимому севу не приступало. 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15000"/>
              </a:lnSpc>
              <a:spcAft>
                <a:spcPts val="1000"/>
              </a:spcAft>
            </a:pPr>
            <a:r>
              <a:rPr lang="ru-RU" i="1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Заготовка кормов 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Заготовлено 55 240   тонн кормовых единиц (98 % ) от плана : сена – 4504 ( 50%),  сенажа- 89060 тонн (113%),   соломы - 1197(26%),  сочных кормов – 88040 тонн( 110% от плана). 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734952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27</a:t>
            </a:fld>
            <a:endParaRPr lang="en-US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4322" y="299043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75422" y="299043"/>
            <a:ext cx="10289754" cy="1524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1000"/>
              </a:spcAft>
            </a:pPr>
            <a:r>
              <a:rPr lang="ru-RU" i="1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Производство  гречневой крупы, грибов 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spc="-1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Предприятием  ООО «ЧКЗ «Веедерн» в течение  отчетного года     увеличено производство   гречневой крупы.</a:t>
            </a:r>
            <a:r>
              <a:rPr lang="ru-RU" sz="1600" b="1" spc="-1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spc="-1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Крупа  реализуется  по социальным ценам, 50 рублей за килограмм.     Посевные площади под гречихой в 2016 году возросли  до 1640 га. Валовой сбор составил  более двух тысяч тонн.  В 2017 году  посеено гречихи  на площади   1640 га. 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579" name="Рисунок 5" descr="гречих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422" y="2020851"/>
            <a:ext cx="4145916" cy="27053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056742" y="2020851"/>
            <a:ext cx="5629619" cy="9238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1000"/>
              </a:spcAft>
            </a:pPr>
            <a:r>
              <a:rPr lang="ru-RU" sz="1600" spc="-1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ООО «ЧКЗ Веедерн» в 2016 году  запущен в эксплуатацию  цех по выращиванию  грибов – вешенки. В декабре был собран первый урожай.</a:t>
            </a:r>
            <a:endParaRPr lang="ru-RU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4580" name="Рисунок 9" descr="C:\Users\user\Desktop\medium-24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2349" y="3221572"/>
            <a:ext cx="4324350" cy="27336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262356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18641" y="539827"/>
            <a:ext cx="9628742" cy="1835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1000"/>
              </a:spcAft>
            </a:pPr>
            <a:r>
              <a:rPr lang="ru-RU" i="1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Отрасль  животноводства 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15000"/>
              </a:lnSpc>
              <a:spcAft>
                <a:spcPts val="1000"/>
              </a:spcAft>
            </a:pPr>
            <a:r>
              <a:rPr lang="ru-RU" i="1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Поголовье скота  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15000"/>
              </a:lnSpc>
              <a:spcAft>
                <a:spcPts val="1000"/>
              </a:spcAft>
            </a:pPr>
            <a:r>
              <a:rPr lang="ru-RU" sz="1600" spc="-1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прошедший год увеличилось поголовье мясной породы крупного рогатого скота на 3,6  тысяч голов. На 1 января 2017 года поголовье абердин - ангусов в ООО «КМК» составило  более </a:t>
            </a:r>
            <a:r>
              <a:rPr lang="ru-RU" sz="1600" b="1" spc="-1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44,5 тысяч голов</a:t>
            </a:r>
            <a:r>
              <a:rPr lang="ru-RU" sz="1600" spc="-1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выход телят - 84 головы на 100 коров, всего получено </a:t>
            </a:r>
            <a:r>
              <a:rPr lang="ru-RU" sz="1600" b="1" spc="-1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20,6  тысяч</a:t>
            </a:r>
            <a:r>
              <a:rPr lang="ru-RU" sz="1600" spc="-1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телят .</a:t>
            </a:r>
            <a:r>
              <a:rPr lang="ru-RU" sz="1600" b="1" spc="-1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600" dirty="0">
              <a:solidFill>
                <a:schemeClr val="bg1"/>
              </a:solidFill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23217" y="288027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9332265"/>
              </p:ext>
            </p:extLst>
          </p:nvPr>
        </p:nvGraphicFramePr>
        <p:xfrm>
          <a:off x="947452" y="2456760"/>
          <a:ext cx="7042754" cy="3283029"/>
        </p:xfrm>
        <a:graphic>
          <a:graphicData uri="http://schemas.openxmlformats.org/drawingml/2006/table">
            <a:tbl>
              <a:tblPr firstRow="1" firstCol="1" bandRow="1"/>
              <a:tblGrid>
                <a:gridCol w="2857279">
                  <a:extLst>
                    <a:ext uri="{9D8B030D-6E8A-4147-A177-3AD203B41FA5}">
                      <a16:colId xmlns:a16="http://schemas.microsoft.com/office/drawing/2014/main" val="1894072610"/>
                    </a:ext>
                  </a:extLst>
                </a:gridCol>
                <a:gridCol w="1348800">
                  <a:extLst>
                    <a:ext uri="{9D8B030D-6E8A-4147-A177-3AD203B41FA5}">
                      <a16:colId xmlns:a16="http://schemas.microsoft.com/office/drawing/2014/main" val="3467250152"/>
                    </a:ext>
                  </a:extLst>
                </a:gridCol>
                <a:gridCol w="1429743">
                  <a:extLst>
                    <a:ext uri="{9D8B030D-6E8A-4147-A177-3AD203B41FA5}">
                      <a16:colId xmlns:a16="http://schemas.microsoft.com/office/drawing/2014/main" val="4170636538"/>
                    </a:ext>
                  </a:extLst>
                </a:gridCol>
                <a:gridCol w="1406932">
                  <a:extLst>
                    <a:ext uri="{9D8B030D-6E8A-4147-A177-3AD203B41FA5}">
                      <a16:colId xmlns:a16="http://schemas.microsoft.com/office/drawing/2014/main" val="2857113265"/>
                    </a:ext>
                  </a:extLst>
                </a:gridCol>
              </a:tblGrid>
              <a:tr h="525434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spc="-1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ЖИВОТНОВОДСТВО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7228035"/>
                  </a:ext>
                </a:extLst>
              </a:tr>
              <a:tr h="68939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spc="-1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Поголовье КРС мясной породы, тыс. гол.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spc="-1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40,9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spc="-1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44,5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spc="-1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+8%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5104200"/>
                  </a:ext>
                </a:extLst>
              </a:tr>
              <a:tr h="68939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spc="-1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Получено телят мясной породы, тыс. гол.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spc="-1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16,1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spc="-1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20,6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spc="-1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+28%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0422980"/>
                  </a:ext>
                </a:extLst>
              </a:tr>
              <a:tr h="68939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spc="-1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Поголовье КРС молочных пород, все категории хозяйств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spc="-1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1511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spc="-1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1682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spc="-1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+11%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726201"/>
                  </a:ext>
                </a:extLst>
              </a:tr>
              <a:tr h="34469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spc="-1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Производство молока, тонн 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spc="-1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3422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spc="-1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3539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spc="-1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+3,4%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8475970"/>
                  </a:ext>
                </a:extLst>
              </a:tr>
              <a:tr h="34469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spc="-1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Производство мяса, тонн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spc="-1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642,16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spc="-1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843,17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spc="-1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+31%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8340026"/>
                  </a:ext>
                </a:extLst>
              </a:tr>
            </a:tbl>
          </a:graphicData>
        </a:graphic>
      </p:graphicFrame>
      <p:pic>
        <p:nvPicPr>
          <p:cNvPr id="25603" name="Рисунок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9163" y="2628590"/>
            <a:ext cx="3235254" cy="2340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669693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72877" y="605928"/>
            <a:ext cx="8460954" cy="25473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spc="-1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Два сельхозпредприятия  получили статусы </a:t>
            </a:r>
            <a:r>
              <a:rPr lang="ru-RU" sz="1600" b="1" spc="-1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племенных репродукторов</a:t>
            </a:r>
            <a:r>
              <a:rPr lang="ru-RU" sz="1600" spc="-1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:</a:t>
            </a:r>
            <a:br>
              <a:rPr lang="ru-RU" sz="1600" spc="-1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1600" spc="-1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1) по разведению КРС </a:t>
            </a:r>
            <a:r>
              <a:rPr lang="ru-RU" sz="1600" b="1" spc="-1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абердин – ангусской </a:t>
            </a:r>
            <a:r>
              <a:rPr lang="ru-RU" sz="1600" spc="-1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породы – ООО «КМК» -  фермы «Дубрава» и «Карамышево»,  (в 2016 году    продано 1000 племенных животных).</a:t>
            </a:r>
            <a:br>
              <a:rPr lang="ru-RU" sz="1600" spc="-1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1600" spc="-1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2) по разведению овец </a:t>
            </a:r>
            <a:r>
              <a:rPr lang="ru-RU" sz="1600" b="1" spc="-1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романовской </a:t>
            </a:r>
            <a:r>
              <a:rPr lang="ru-RU" sz="1600" spc="-1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породы   - ООО ЧКЗ Веедерн».</a:t>
            </a:r>
          </a:p>
          <a:p>
            <a:pPr algn="just"/>
            <a:endParaRPr lang="ru-RU" sz="1600" spc="-10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indent="449580" algn="just">
              <a:lnSpc>
                <a:spcPct val="115000"/>
              </a:lnSpc>
              <a:spcAft>
                <a:spcPts val="1000"/>
              </a:spcAft>
            </a:pPr>
            <a:r>
              <a:rPr lang="ru-RU" sz="1600" spc="-1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ноябре 2016 года    ООО «ЧКЗ Веедерн» получило статус племенного  по    выращиванию   романовской породы овец. Кроме того, приобретается поголовье КРС и уже   закуплено оборудование   для производства сыров.  Ведется его  монтаж.       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4322" y="311100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  <p:pic>
        <p:nvPicPr>
          <p:cNvPr id="26627" name="Рисунок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293" y="2604744"/>
            <a:ext cx="4029075" cy="23812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5495" y="3079042"/>
            <a:ext cx="6577070" cy="1388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1000"/>
              </a:spcAft>
            </a:pPr>
            <a:r>
              <a:rPr lang="ru-RU" spc="-1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spc="-1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КФХ  Мадазимов Р.М. занимается разведением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spc="-1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овец породы  </a:t>
            </a:r>
            <a:r>
              <a:rPr lang="ru-RU" sz="1600" b="1" spc="-1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тексель</a:t>
            </a:r>
            <a:r>
              <a:rPr lang="ru-RU" sz="1600" spc="-1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В дальнейшем  также планирует получить статус племрепродуктора. Овцы завезены в 2015 году  из Воронежской области. 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600" spc="-1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6628" name="Рисунок 11" descr="Y:\Отдел сх\Оксана\романовская порода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7799" y="4109290"/>
            <a:ext cx="3880382" cy="26275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25212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926583" y="246329"/>
            <a:ext cx="8001000" cy="47333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Оглавление</a:t>
            </a: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684212" y="892885"/>
            <a:ext cx="10084193" cy="489831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9012" y="110406"/>
            <a:ext cx="760580" cy="962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4224110"/>
              </p:ext>
            </p:extLst>
          </p:nvPr>
        </p:nvGraphicFramePr>
        <p:xfrm>
          <a:off x="684212" y="816869"/>
          <a:ext cx="10084194" cy="56059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4593">
                  <a:extLst>
                    <a:ext uri="{9D8B030D-6E8A-4147-A177-3AD203B41FA5}">
                      <a16:colId xmlns:a16="http://schemas.microsoft.com/office/drawing/2014/main" val="2034423928"/>
                    </a:ext>
                  </a:extLst>
                </a:gridCol>
                <a:gridCol w="7965195">
                  <a:extLst>
                    <a:ext uri="{9D8B030D-6E8A-4147-A177-3AD203B41FA5}">
                      <a16:colId xmlns:a16="http://schemas.microsoft.com/office/drawing/2014/main" val="1972947971"/>
                    </a:ext>
                  </a:extLst>
                </a:gridCol>
                <a:gridCol w="1624406">
                  <a:extLst>
                    <a:ext uri="{9D8B030D-6E8A-4147-A177-3AD203B41FA5}">
                      <a16:colId xmlns:a16="http://schemas.microsoft.com/office/drawing/2014/main" val="1218608615"/>
                    </a:ext>
                  </a:extLst>
                </a:gridCol>
              </a:tblGrid>
              <a:tr h="341004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раздела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Номер слайда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5469786"/>
                  </a:ext>
                </a:extLst>
              </a:tr>
              <a:tr h="439275">
                <a:tc>
                  <a:txBody>
                    <a:bodyPr/>
                    <a:lstStyle/>
                    <a:p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indent="-228600">
                        <a:buAutoNum type="arabicPeriod"/>
                      </a:pPr>
                      <a:r>
                        <a:rPr kumimoji="0" lang="ru-RU" sz="1200" b="1" i="0" u="none" strike="noStrike" kern="1200" cap="all" spc="0" normalizeH="0" baseline="0" noProof="0" dirty="0">
                          <a:ln w="3175" cmpd="sng"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Характеристика муниципального района </a:t>
                      </a:r>
                    </a:p>
                    <a:p>
                      <a:pPr marL="0" indent="0">
                        <a:buNone/>
                      </a:pPr>
                      <a:r>
                        <a:rPr kumimoji="0" lang="ru-RU" sz="1200" b="1" i="0" u="none" strike="noStrike" kern="1200" cap="all" spc="0" normalizeH="0" baseline="0" noProof="0" dirty="0">
                          <a:ln w="3175" cmpd="sng"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1.1. Краткая историческая справка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2971320"/>
                  </a:ext>
                </a:extLst>
              </a:tr>
              <a:tr h="302964">
                <a:tc>
                  <a:txBody>
                    <a:bodyPr/>
                    <a:lstStyle/>
                    <a:p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200" b="1" i="0" u="none" strike="noStrike" kern="1200" cap="all" spc="0" normalizeH="0" baseline="0" noProof="0" dirty="0">
                          <a:ln w="3175" cmpd="sng"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1.2. Географическое положение, климат и природные ресурсы.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760678"/>
                  </a:ext>
                </a:extLst>
              </a:tr>
              <a:tr h="319489">
                <a:tc>
                  <a:txBody>
                    <a:bodyPr/>
                    <a:lstStyle/>
                    <a:p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200" b="1" i="0" u="none" strike="noStrike" kern="1200" cap="all" spc="0" normalizeH="0" baseline="0" noProof="0" dirty="0">
                          <a:ln w="3175" cmpd="sng"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1.3. Административное деление</a:t>
                      </a:r>
                      <a:r>
                        <a:rPr kumimoji="0" lang="ru-RU" sz="1200" b="0" i="0" u="none" strike="noStrike" kern="1200" cap="all" spc="0" normalizeH="0" baseline="0" noProof="0" dirty="0">
                          <a:ln w="3175" cmpd="sng"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.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1482024"/>
                  </a:ext>
                </a:extLst>
              </a:tr>
              <a:tr h="429658">
                <a:tc>
                  <a:txBody>
                    <a:bodyPr/>
                    <a:lstStyle/>
                    <a:p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200" b="1" i="0" u="none" strike="noStrike" kern="1200" cap="all" spc="0" normalizeH="0" baseline="0" noProof="0" dirty="0">
                          <a:ln w="3175" cmpd="sng"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1.4. Инвестиционная деятельность администрации.</a:t>
                      </a:r>
                      <a:br>
                        <a:rPr kumimoji="0" lang="ru-RU" sz="1200" b="1" i="0" u="none" strike="noStrike" kern="1200" cap="all" spc="0" normalizeH="0" baseline="0" noProof="0" dirty="0">
                          <a:ln w="3175" cmpd="sng"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</a:br>
                      <a:r>
                        <a:rPr kumimoji="0" lang="ru-RU" sz="1200" b="1" i="0" u="none" strike="noStrike" kern="1200" cap="all" spc="0" normalizeH="0" baseline="0" noProof="0" dirty="0">
                          <a:ln w="3175" cmpd="sng"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1.4.1. Инвестиционная привлекательность района.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6693391"/>
                  </a:ext>
                </a:extLst>
              </a:tr>
              <a:tr h="280930">
                <a:tc>
                  <a:txBody>
                    <a:bodyPr/>
                    <a:lstStyle/>
                    <a:p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200" b="1" i="0" u="none" strike="noStrike" kern="1200" cap="all" spc="0" normalizeH="0" baseline="0" noProof="0" dirty="0">
                          <a:ln w="3175" cmpd="sng"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1.4.2. Информация об инвестиционной деятельности администрации.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6476516"/>
                  </a:ext>
                </a:extLst>
              </a:tr>
              <a:tr h="346513">
                <a:tc>
                  <a:txBody>
                    <a:bodyPr/>
                    <a:lstStyle/>
                    <a:p>
                      <a:r>
                        <a:rPr lang="ru-RU" sz="12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200" b="1" i="0" u="none" strike="noStrike" kern="1200" cap="all" spc="0" normalizeH="0" baseline="0" noProof="0" dirty="0">
                          <a:ln w="3175" cmpd="sng"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1.4.3. Нормативная правовая база.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11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4072751"/>
                  </a:ext>
                </a:extLst>
              </a:tr>
              <a:tr h="319489">
                <a:tc>
                  <a:txBody>
                    <a:bodyPr/>
                    <a:lstStyle/>
                    <a:p>
                      <a:r>
                        <a:rPr lang="ru-RU" sz="1200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200" b="1" i="0" u="none" strike="noStrike" kern="1200" cap="all" spc="0" normalizeH="0" baseline="0" noProof="0" dirty="0">
                          <a:ln w="3175" cmpd="sng"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1.5. Оценка инвестиционных рисков района.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14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7893721"/>
                  </a:ext>
                </a:extLst>
              </a:tr>
              <a:tr h="484742">
                <a:tc>
                  <a:txBody>
                    <a:bodyPr/>
                    <a:lstStyle/>
                    <a:p>
                      <a:r>
                        <a:rPr lang="ru-RU" sz="1200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200" b="1" i="0" u="none" strike="noStrike" kern="1200" cap="all" spc="0" normalizeH="0" baseline="0" noProof="0" dirty="0">
                          <a:ln w="3175" cmpd="sng"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1.6. Экономический потенциал района.</a:t>
                      </a:r>
                      <a:br>
                        <a:rPr kumimoji="0" lang="ru-RU" sz="1200" b="1" i="0" u="none" strike="noStrike" kern="1200" cap="all" spc="0" normalizeH="0" baseline="0" noProof="0" dirty="0">
                          <a:ln w="3175" cmpd="sng"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</a:br>
                      <a:r>
                        <a:rPr kumimoji="0" lang="ru-RU" sz="1200" b="1" i="0" u="none" strike="noStrike" kern="1200" cap="all" spc="0" normalizeH="0" baseline="0" noProof="0" dirty="0">
                          <a:ln w="3175" cmpd="sng"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1.6.1. Экономическая характеристика округа.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  <a:p>
                      <a:r>
                        <a:rPr lang="ru-RU" sz="1200" dirty="0"/>
                        <a:t>16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2726416"/>
                  </a:ext>
                </a:extLst>
              </a:tr>
              <a:tr h="330506">
                <a:tc>
                  <a:txBody>
                    <a:bodyPr/>
                    <a:lstStyle/>
                    <a:p>
                      <a:r>
                        <a:rPr lang="ru-RU" sz="1200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200" b="1" i="0" u="none" strike="noStrike" kern="1200" cap="all" spc="0" normalizeH="0" baseline="0" noProof="0" dirty="0">
                          <a:ln w="3175" cmpd="sng"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1.6.2. Инвестиционная деятельность.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17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7958192"/>
                  </a:ext>
                </a:extLst>
              </a:tr>
              <a:tr h="319489">
                <a:tc>
                  <a:txBody>
                    <a:bodyPr/>
                    <a:lstStyle/>
                    <a:p>
                      <a:r>
                        <a:rPr lang="ru-RU" sz="1200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200" b="1" i="0" u="none" strike="noStrike" kern="1200" cap="all" spc="0" normalizeH="0" baseline="0" noProof="0" dirty="0">
                          <a:ln w="3175" cmpd="sng"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1.6.2. Промышленный комплекс.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482350"/>
                  </a:ext>
                </a:extLst>
              </a:tr>
              <a:tr h="297456">
                <a:tc>
                  <a:txBody>
                    <a:bodyPr/>
                    <a:lstStyle/>
                    <a:p>
                      <a:r>
                        <a:rPr lang="ru-RU" sz="1200" dirty="0"/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200" b="1" i="0" u="none" strike="noStrike" kern="1200" cap="all" spc="0" normalizeH="0" baseline="0" noProof="0" dirty="0">
                          <a:ln w="3175" cmpd="sng"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1.6.3. Агропромышленный комплекс.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21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746791"/>
                  </a:ext>
                </a:extLst>
              </a:tr>
              <a:tr h="297455">
                <a:tc>
                  <a:txBody>
                    <a:bodyPr/>
                    <a:lstStyle/>
                    <a:p>
                      <a:r>
                        <a:rPr lang="ru-RU" sz="1200" dirty="0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200" b="1" i="0" u="none" strike="noStrike" kern="1200" cap="all" spc="0" normalizeH="0" baseline="0" noProof="0" dirty="0">
                          <a:ln w="3175" cmpd="sng"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1.6.4. Строительство.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30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6393966"/>
                  </a:ext>
                </a:extLst>
              </a:tr>
              <a:tr h="319489">
                <a:tc>
                  <a:txBody>
                    <a:bodyPr/>
                    <a:lstStyle/>
                    <a:p>
                      <a:r>
                        <a:rPr lang="ru-RU" sz="1200" dirty="0"/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200" b="1" i="0" u="none" strike="noStrike" kern="1200" cap="all" spc="0" normalizeH="0" baseline="0" noProof="0" dirty="0">
                          <a:ln w="3175" cmpd="sng"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1.6.5. Транспортные коммуникации и транспорт.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31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6511373"/>
                  </a:ext>
                </a:extLst>
              </a:tr>
              <a:tr h="341523">
                <a:tc>
                  <a:txBody>
                    <a:bodyPr/>
                    <a:lstStyle/>
                    <a:p>
                      <a:r>
                        <a:rPr lang="ru-RU" sz="1200" dirty="0"/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200" b="1" i="0" u="none" strike="noStrike" kern="1200" cap="all" spc="0" normalizeH="0" baseline="0" noProof="0" dirty="0">
                          <a:ln w="3175" cmpd="sng"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1.6.6. Кредитно-финансовая система. Инвестиционная инфраструктура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32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2583933"/>
                  </a:ext>
                </a:extLst>
              </a:tr>
              <a:tr h="198304">
                <a:tc>
                  <a:txBody>
                    <a:bodyPr/>
                    <a:lstStyle/>
                    <a:p>
                      <a:r>
                        <a:rPr lang="ru-RU" sz="1200" dirty="0"/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200" b="1" i="0" u="none" strike="noStrike" kern="1200" cap="all" spc="0" normalizeH="0" baseline="0" noProof="0" dirty="0">
                          <a:ln w="3175" cmpd="sng"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1.6.7. Потребительский рынок.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33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6205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206674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0"/>
            <a:ext cx="8534400" cy="677333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1.6.4. Строительство.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684211" y="561861"/>
            <a:ext cx="10051521" cy="1090669"/>
          </a:xfrm>
        </p:spPr>
        <p:txBody>
          <a:bodyPr/>
          <a:lstStyle/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Новое строительство в районе в течение  последних лет ведется только индивидуальными  застройщиками. В 2016г  здание бывшего общежития техникума (г. Озерск) реконструировано под специализированное жильё. Городской округ получил 35 служебных квартир.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30</a:t>
            </a:fld>
            <a:endParaRPr lang="en-US" dirty="0"/>
          </a:p>
        </p:txBody>
      </p:sp>
      <p:pic>
        <p:nvPicPr>
          <p:cNvPr id="10" name="Объект 9" descr="IMG_4547"/>
          <p:cNvPicPr>
            <a:picLocks noGrp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625" y="1652531"/>
            <a:ext cx="5045724" cy="37783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Объект 10" descr="IMG_5591"/>
          <p:cNvPicPr>
            <a:picLocks noGrp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4872" y="1652530"/>
            <a:ext cx="4940860" cy="37011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9845" y="273758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067048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684212" y="396609"/>
            <a:ext cx="8534400" cy="848298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1.6.5. Транспортные коммуникации и транспорт.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84212" y="1410159"/>
            <a:ext cx="883436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Округ связан с населенными пунктами Калининградской области автомобильными дорогами. Протяжённость автомобильных дорог 208,7 км, из них 136,7 км (65,5%) имеют твердое дорожное покрытие. Приоритетные направления – федеральная трасса Озёрск - Черняховск и три региональные автотрассы, соединяющие Озёрск с тремя муниципальными образованиями: Гусев, Правдинск, Нестеров.  По трассе Озёрск – Голдап осуществляется сообщение с приграничными территориями Польши.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Железнодорожное сообщение отсутствует.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Автомобильные перевозки в Озерском районе обеспечиваются одним муниципальным предприятием по подвозу школьников, одним частным предприятием по  межгородским и межрайонным  перевозкам граждан и двумя частными предприятиями (такси).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9845" y="177858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0776" y="1674564"/>
            <a:ext cx="2115238" cy="18097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64190027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4212" y="308473"/>
            <a:ext cx="8534400" cy="738130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1.6.6. Кредитно-финансовая система. Инвестиционная инфраструктура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32</a:t>
            </a:fld>
            <a:endParaRPr lang="en-US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4322" y="275423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39761" y="1442103"/>
            <a:ext cx="63457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857151"/>
              </p:ext>
            </p:extLst>
          </p:nvPr>
        </p:nvGraphicFramePr>
        <p:xfrm>
          <a:off x="684214" y="1046602"/>
          <a:ext cx="8534399" cy="5530467"/>
        </p:xfrm>
        <a:graphic>
          <a:graphicData uri="http://schemas.openxmlformats.org/drawingml/2006/table">
            <a:tbl>
              <a:tblPr firstRow="1" firstCol="1" bandRow="1">
                <a:tableStyleId>{9DCAF9ED-07DC-4A11-8D7F-57B35C25682E}</a:tableStyleId>
              </a:tblPr>
              <a:tblGrid>
                <a:gridCol w="3383085">
                  <a:extLst>
                    <a:ext uri="{9D8B030D-6E8A-4147-A177-3AD203B41FA5}">
                      <a16:colId xmlns:a16="http://schemas.microsoft.com/office/drawing/2014/main" val="156259300"/>
                    </a:ext>
                  </a:extLst>
                </a:gridCol>
                <a:gridCol w="2305919">
                  <a:extLst>
                    <a:ext uri="{9D8B030D-6E8A-4147-A177-3AD203B41FA5}">
                      <a16:colId xmlns:a16="http://schemas.microsoft.com/office/drawing/2014/main" val="222301423"/>
                    </a:ext>
                  </a:extLst>
                </a:gridCol>
                <a:gridCol w="2845395">
                  <a:extLst>
                    <a:ext uri="{9D8B030D-6E8A-4147-A177-3AD203B41FA5}">
                      <a16:colId xmlns:a16="http://schemas.microsoft.com/office/drawing/2014/main" val="2774232655"/>
                    </a:ext>
                  </a:extLst>
                </a:gridCol>
              </a:tblGrid>
              <a:tr h="6826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НАИМЕНОВАНИЕ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01" marR="4810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АДРЕС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01" marR="4810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НОМЕР ТЕЛЕФОНА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01" marR="48101" marT="0" marB="0"/>
                </a:tc>
                <a:extLst>
                  <a:ext uri="{0D108BD9-81ED-4DB2-BD59-A6C34878D82A}">
                    <a16:rowId xmlns:a16="http://schemas.microsoft.com/office/drawing/2014/main" val="506769154"/>
                  </a:ext>
                </a:extLst>
              </a:tr>
              <a:tr h="88142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Калининградское ОСБ №8626 Дополнительный офис №8626/01282 ПАО Сбербанк России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01" marR="4810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Калининградская обл.,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г.Озёрск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ул.Тельмана,1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01" marR="4810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8-(401)-42-3-28-05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01" marR="48101" marT="0" marB="0"/>
                </a:tc>
                <a:extLst>
                  <a:ext uri="{0D108BD9-81ED-4DB2-BD59-A6C34878D82A}">
                    <a16:rowId xmlns:a16="http://schemas.microsoft.com/office/drawing/2014/main" val="2910100427"/>
                  </a:ext>
                </a:extLst>
              </a:tr>
              <a:tr h="88142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Управление федерального казначейства по Калининградской области отделение №16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01" marR="4810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Калининградская обл., г. Озерск, пл.Победы,7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01" marR="4810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8-(401)-42-3-22-02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01" marR="48101" marT="0" marB="0"/>
                </a:tc>
                <a:extLst>
                  <a:ext uri="{0D108BD9-81ED-4DB2-BD59-A6C34878D82A}">
                    <a16:rowId xmlns:a16="http://schemas.microsoft.com/office/drawing/2014/main" val="2801468417"/>
                  </a:ext>
                </a:extLst>
              </a:tr>
              <a:tr h="88142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Управление пенсионного фонда России отделение в Озёрском районе Калининградской области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01" marR="4810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Калининградская обл.,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г.Озёрск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ул.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Пограничная,7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01" marR="4810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8-(401)-42-3-20-79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01" marR="48101" marT="0" marB="0"/>
                </a:tc>
                <a:extLst>
                  <a:ext uri="{0D108BD9-81ED-4DB2-BD59-A6C34878D82A}">
                    <a16:rowId xmlns:a16="http://schemas.microsoft.com/office/drawing/2014/main" val="3893268193"/>
                  </a:ext>
                </a:extLst>
              </a:tr>
              <a:tr h="154249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Государственное учреждение Калининградское региональное фонда социального страхования Российской Федерации в г. Озёрске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01" marR="4810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Калининградская обл.,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г.Озёрск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ул.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Пограничная,1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01" marR="4810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8-(401)-42-3-26-53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01" marR="48101" marT="0" marB="0"/>
                </a:tc>
                <a:extLst>
                  <a:ext uri="{0D108BD9-81ED-4DB2-BD59-A6C34878D82A}">
                    <a16:rowId xmlns:a16="http://schemas.microsoft.com/office/drawing/2014/main" val="357510246"/>
                  </a:ext>
                </a:extLst>
              </a:tr>
              <a:tr h="66106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Налоговая инспекция ТОРМ г.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Озёрска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01" marR="4810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Калининградская обл.,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г.Озёрск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ул.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Советская,14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01" marR="48101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8-(401)-42-3-20-34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01" marR="48101" marT="0" marB="0"/>
                </a:tc>
                <a:extLst>
                  <a:ext uri="{0D108BD9-81ED-4DB2-BD59-A6C34878D82A}">
                    <a16:rowId xmlns:a16="http://schemas.microsoft.com/office/drawing/2014/main" val="2520117080"/>
                  </a:ext>
                </a:extLst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5023" y="1622573"/>
            <a:ext cx="1718632" cy="90711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76838" y="3442178"/>
            <a:ext cx="1835001" cy="96147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51982" y="2557714"/>
            <a:ext cx="1675880" cy="95846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16821" y="4451238"/>
            <a:ext cx="1909209" cy="107965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45394" y="5578474"/>
            <a:ext cx="1462147" cy="1075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05656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385591"/>
            <a:ext cx="8534400" cy="782198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1.6.7. Потребительский рынок.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33</a:t>
            </a:fld>
            <a:endParaRPr lang="en-US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4245" y="334352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15248" y="1454227"/>
            <a:ext cx="8009263" cy="3184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Торговая сеть  Озерского района по состоянию на 31.12.2016 г. представлена  81 объектом торговли с площадью торговых залов 5454 кв.м.</a:t>
            </a:r>
          </a:p>
          <a:p>
            <a:pPr marL="457200" algn="just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 торговых объектов - 43 % составляют торговые объекты, реализующие только продовольственные товары, 50% - торгующие смешанным ассортиментом товаров, 7% - торговые объекты, реализующие непродовольственные товары.</a:t>
            </a:r>
          </a:p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В г. Озёрске функционирует рынок, насчитывающий 50 торговых мест. Населенные пункты, где отсутствуют объекты торговли обслуживаются по методу выездной торговли через автолавки РАЙПО.</a:t>
            </a:r>
          </a:p>
          <a:p>
            <a:pPr marL="457200" algn="just"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В настоящее время в районе функционируют 41 объект бытового обслуживания населения, 14 общественного питания, 1 гостиница, 2 гостевых дома. Функционируют  8   автозаправочных станции.</a:t>
            </a:r>
            <a:endParaRPr lang="ru-RU" sz="16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660543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2347" y="330508"/>
            <a:ext cx="8534400" cy="815248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1.6.8. Малое и среднее предпринимательство.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19277" y="1145756"/>
            <a:ext cx="99690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На территории МО «Озерский городской округ» по состоянию на 01 января 2017 года зарегистрировано: 303 индивидуальных предпринимателя и КФХ. Распределение бизнес- сектора по отраслям (единиц): торговля и услуги - 257(85%); сельское хозяйство - 35 (12%); транспорт - 5 (2%); строительство - 3(0,5%); туризм - 3(0,5%). С 2014 года количество ИП снизилось на 41 единицу, в основном  из сферы торговли и услуг. </a:t>
            </a:r>
          </a:p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В доходную часть бюджета района от деятельности малого и среднего предпринимательства поступило:</a:t>
            </a:r>
            <a:endParaRPr lang="ru-RU" sz="16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4322" y="210909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9855193"/>
              </p:ext>
            </p:extLst>
          </p:nvPr>
        </p:nvGraphicFramePr>
        <p:xfrm>
          <a:off x="881350" y="2655065"/>
          <a:ext cx="9055863" cy="3106756"/>
        </p:xfrm>
        <a:graphic>
          <a:graphicData uri="http://schemas.openxmlformats.org/drawingml/2006/table">
            <a:tbl>
              <a:tblPr firstRow="1" firstCol="1" bandRow="1"/>
              <a:tblGrid>
                <a:gridCol w="2160995">
                  <a:extLst>
                    <a:ext uri="{9D8B030D-6E8A-4147-A177-3AD203B41FA5}">
                      <a16:colId xmlns:a16="http://schemas.microsoft.com/office/drawing/2014/main" val="201111013"/>
                    </a:ext>
                  </a:extLst>
                </a:gridCol>
                <a:gridCol w="1309527">
                  <a:extLst>
                    <a:ext uri="{9D8B030D-6E8A-4147-A177-3AD203B41FA5}">
                      <a16:colId xmlns:a16="http://schemas.microsoft.com/office/drawing/2014/main" val="980281022"/>
                    </a:ext>
                  </a:extLst>
                </a:gridCol>
                <a:gridCol w="1308911">
                  <a:extLst>
                    <a:ext uri="{9D8B030D-6E8A-4147-A177-3AD203B41FA5}">
                      <a16:colId xmlns:a16="http://schemas.microsoft.com/office/drawing/2014/main" val="2543113591"/>
                    </a:ext>
                  </a:extLst>
                </a:gridCol>
                <a:gridCol w="1221485">
                  <a:extLst>
                    <a:ext uri="{9D8B030D-6E8A-4147-A177-3AD203B41FA5}">
                      <a16:colId xmlns:a16="http://schemas.microsoft.com/office/drawing/2014/main" val="2615261133"/>
                    </a:ext>
                  </a:extLst>
                </a:gridCol>
                <a:gridCol w="1721408">
                  <a:extLst>
                    <a:ext uri="{9D8B030D-6E8A-4147-A177-3AD203B41FA5}">
                      <a16:colId xmlns:a16="http://schemas.microsoft.com/office/drawing/2014/main" val="1687477097"/>
                    </a:ext>
                  </a:extLst>
                </a:gridCol>
                <a:gridCol w="1333537">
                  <a:extLst>
                    <a:ext uri="{9D8B030D-6E8A-4147-A177-3AD203B41FA5}">
                      <a16:colId xmlns:a16="http://schemas.microsoft.com/office/drawing/2014/main" val="2366050539"/>
                    </a:ext>
                  </a:extLst>
                </a:gridCol>
              </a:tblGrid>
              <a:tr h="12556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налога</a:t>
                      </a:r>
                      <a:r>
                        <a:rPr lang="ru-RU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663" marR="62663" marT="8703" marB="0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Факт 2015г</a:t>
                      </a:r>
                      <a:r>
                        <a:rPr lang="ru-RU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663" marR="62663" marT="8703" marB="0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2016г</a:t>
                      </a:r>
                      <a:r>
                        <a:rPr lang="ru-RU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663" marR="62663" marT="8703" marB="0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Факт 2016г</a:t>
                      </a:r>
                      <a:r>
                        <a:rPr lang="ru-RU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663" marR="62663" marT="8703" marB="0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Факт 2016г к 2015г., 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r>
                        <a:rPr lang="ru-RU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663" marR="62663" marT="8703" marB="0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Факт 2016г к плану 2016г.,%</a:t>
                      </a:r>
                      <a:r>
                        <a:rPr lang="ru-RU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663" marR="62663" marT="8703" marB="0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6377207"/>
                  </a:ext>
                </a:extLst>
              </a:tr>
              <a:tr h="11084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УСН ( упрощенная система налогообложения)</a:t>
                      </a:r>
                      <a:r>
                        <a:rPr lang="ru-RU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663" marR="62663" marT="8703" marB="0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5780,9</a:t>
                      </a:r>
                      <a:r>
                        <a:rPr lang="ru-RU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663" marR="62663" marT="8703" marB="0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3000,0</a:t>
                      </a:r>
                      <a:r>
                        <a:rPr lang="ru-RU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663" marR="62663" marT="8703" marB="0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2468,0</a:t>
                      </a:r>
                      <a:r>
                        <a:rPr lang="ru-RU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663" marR="62663" marT="8703" marB="0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r>
                        <a:rPr lang="ru-RU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663" marR="62663" marT="8703" marB="0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663" marR="62663" marT="8703" marB="0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2804185"/>
                  </a:ext>
                </a:extLst>
              </a:tr>
              <a:tr h="7426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вмененная система налогообложения</a:t>
                      </a:r>
                      <a:r>
                        <a:rPr lang="ru-RU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663" marR="62663" marT="8703" marB="0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7632,0</a:t>
                      </a:r>
                      <a:r>
                        <a:rPr lang="ru-RU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663" marR="62663" marT="8703" marB="0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7440,0</a:t>
                      </a:r>
                      <a:r>
                        <a:rPr lang="ru-RU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663" marR="62663" marT="8703" marB="0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5799,0</a:t>
                      </a:r>
                      <a:r>
                        <a:rPr lang="ru-RU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663" marR="62663" marT="8703" marB="0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r>
                        <a:rPr lang="ru-RU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663" marR="62663" marT="8703" marB="0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lang="ru-RU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663" marR="62663" marT="8703" marB="0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20614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353783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253388"/>
            <a:ext cx="8534400" cy="771181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1.7. Социальное развитие района.</a:t>
            </a:r>
            <a:b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1.7.1. Трудовые ресурсы. Уровень жизни.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35</a:t>
            </a:fld>
            <a:endParaRPr lang="en-US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4245" y="191132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93214" y="1211856"/>
            <a:ext cx="7877061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На 01.01.2017 года население Озёрский городской округ составило 14 051 человек, в том числе городское – 4108 чел., сельское – 9943 чел.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Трудоспособного возраста – 7961 чел., старше трудоспособного возраста 2975 чел., моложе трудоспособного возраста - 3115 чел., Численность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занятых в экономике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человек в 2016г составила  8210 человек. Номинальная начисленная среднемесячная заработная плата одного работающего в 2016г составила 25338 руб.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По состоянию на 31 декабря 2016г численность безработных граждан , состоящих на учете в центре занятости населения, составила 271человек,что на 110 человек меньше, чем на конец 2015г.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Имеет место скрытая безработица (сокращенные рабочие недели, сокращенные рабочие дни и отпуска за свой счет), порядка 40% от экономически активного населения находится в поисках работы. Социально-демографический портрет безработных – это преимущественно жители села (72,3%), из которых почти 60% женщины в возрасте старше 40 лет с низким образовательным уровнем, мобильность которых в поисках работы заметно ограничена. Существуют проблемы с заполнением вакансий требующих высокую квалификацию: главных специалистов, врачей, служащих, специалистов узкой специализации.</a:t>
            </a:r>
            <a:endParaRPr lang="ru-RU" sz="16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9425" y="1388126"/>
            <a:ext cx="2963539" cy="2073542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4064312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176271"/>
            <a:ext cx="8534400" cy="583893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1.7.2. образование.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36</a:t>
            </a:fld>
            <a:endParaRPr lang="en-US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4245" y="343445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827" y="605928"/>
            <a:ext cx="1012450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Муниципальная сеть  дошкольных образовательных учреждений   Озерского городского округа  в 2017 году  включает  6 муниципальных    дошкольных учреждения и 2 общеобразовательные школы. Общая наполняемость   составила  643 дошкольника.  Охват детей услугами дошкольного образования по Озерскому городскому округу  составляет 37% .</a:t>
            </a:r>
          </a:p>
          <a:p>
            <a:pPr indent="450215" algn="just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Ликвидирована очередность на зачисление детей в дошкольные образовательные организации в возрасте от 3 до 7 лет.  </a:t>
            </a:r>
          </a:p>
          <a:p>
            <a:pPr indent="450215" algn="just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В</a:t>
            </a: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дошкольных образовательных учреждениях работает 52  педагога. </a:t>
            </a:r>
          </a:p>
          <a:p>
            <a:pPr indent="450215" algn="just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С  мая 2017 года  в МБДОУ «Д/с№1 «Солнышко» ведется  капитальный ремонт фасада здания.</a:t>
            </a:r>
            <a:endParaRPr lang="ru-RU" sz="16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IMG_467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22024" y="2886420"/>
            <a:ext cx="4131325" cy="30847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IMG_472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48260" y="2886420"/>
            <a:ext cx="4186409" cy="30847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4691887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37</a:t>
            </a:fld>
            <a:endParaRPr lang="en-US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4245" y="376162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04231" y="528810"/>
            <a:ext cx="904484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3175" algn="just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Система общего образования МО Озерского  городского округа представлена 5 общеобразовательными учреждениями: 1 городской  школой, 4 сельскими школами, занятия в школах  проходят в одну смену.   В школах обучается 1363 учащихся .</a:t>
            </a:r>
          </a:p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Осуществляется  подвоз  к месту учебы и обратно 865 учащихся   на 18 школьных автобусах.</a:t>
            </a:r>
          </a:p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Горячим питанием  охвачено 1342 учащихся, что составило  98% от общего количества учащихся.</a:t>
            </a:r>
          </a:p>
          <a:p>
            <a:pPr algn="just"/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округе функционирует одно учреждение дополнительного образования МБУ ЦРТД и Ю г. Озерска. Программами дополнительного образования в муниципальном образовании охвачено 1705  человек от 5 до 18 лет.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6260" y="2590913"/>
            <a:ext cx="7965195" cy="3909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21861977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38</a:t>
            </a:fld>
            <a:endParaRPr lang="en-US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9845" y="288027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  <p:pic>
        <p:nvPicPr>
          <p:cNvPr id="4" name="Picture 2" descr="20160910_11233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7215" y="288027"/>
            <a:ext cx="4363426" cy="4038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extBox 2"/>
          <p:cNvSpPr txBox="1"/>
          <p:nvPr/>
        </p:nvSpPr>
        <p:spPr>
          <a:xfrm>
            <a:off x="5155895" y="1288974"/>
            <a:ext cx="482538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В 2016 году в рамках программы «Газпром - детям» в парке отдыха «Заречный» МБУ ДО ЦРТД и Ю г. Озерска  построена и введена в эксплуатацию многофункциональная спортивная площадка. В 2015 году построена и введена в эксплуатацию спортивная площадка в МБОУ ООШ п. Ушаково. </a:t>
            </a:r>
            <a:endParaRPr lang="ru-RU" sz="14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настоящее время ведутся работы по строительству мини - стадиона в рамках программы «Газпром-детям» и строительству ФОКа по Федеральной целевой программе «Физкультура и спорт».</a:t>
            </a:r>
            <a:endParaRPr lang="ru-RU" sz="14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6684" y="147212"/>
            <a:ext cx="1523810" cy="1088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94425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4212" y="198304"/>
            <a:ext cx="8534400" cy="672029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1.7.3. здравоохранение.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39</a:t>
            </a:fld>
            <a:endParaRPr lang="en-US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3555" y="198304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4212" y="870333"/>
            <a:ext cx="819538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районе действует центральная районная больница ГБУЗ КО «Озёрская ЦРБ». В ее состав входят : 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Поликлиника - 210 посещений в смену;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круглосуточный стационар - 55 коек;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дневной стационар - 30 пациенто-мест;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фельдшерско-акушерские пункты - 17 пунктов.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Количество работающих в ГБУЗ КО «Озёрская ЦРБ» - 157 человек, из них: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Врачи - 28 человек;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средний медицинский персонал - 66 человек.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2885" y="1288973"/>
            <a:ext cx="2970670" cy="214828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80"/>
          <a:stretch/>
        </p:blipFill>
        <p:spPr>
          <a:xfrm>
            <a:off x="4191060" y="3437262"/>
            <a:ext cx="4858044" cy="33736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895328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</a:t>
            </a:fld>
            <a:endParaRPr lang="en-US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0470587"/>
              </p:ext>
            </p:extLst>
          </p:nvPr>
        </p:nvGraphicFramePr>
        <p:xfrm>
          <a:off x="684213" y="115677"/>
          <a:ext cx="10084194" cy="5326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7642">
                  <a:extLst>
                    <a:ext uri="{9D8B030D-6E8A-4147-A177-3AD203B41FA5}">
                      <a16:colId xmlns:a16="http://schemas.microsoft.com/office/drawing/2014/main" val="1255265207"/>
                    </a:ext>
                  </a:extLst>
                </a:gridCol>
                <a:gridCol w="7932146">
                  <a:extLst>
                    <a:ext uri="{9D8B030D-6E8A-4147-A177-3AD203B41FA5}">
                      <a16:colId xmlns:a16="http://schemas.microsoft.com/office/drawing/2014/main" val="863643010"/>
                    </a:ext>
                  </a:extLst>
                </a:gridCol>
                <a:gridCol w="1624406">
                  <a:extLst>
                    <a:ext uri="{9D8B030D-6E8A-4147-A177-3AD203B41FA5}">
                      <a16:colId xmlns:a16="http://schemas.microsoft.com/office/drawing/2014/main" val="2857284212"/>
                    </a:ext>
                  </a:extLst>
                </a:gridCol>
              </a:tblGrid>
              <a:tr h="394963">
                <a:tc>
                  <a:txBody>
                    <a:bodyPr/>
                    <a:lstStyle/>
                    <a:p>
                      <a:r>
                        <a:rPr lang="ru-RU" sz="1200" dirty="0"/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200" b="1" i="0" u="none" strike="noStrike" kern="1200" cap="all" spc="0" normalizeH="0" baseline="0" noProof="0" dirty="0">
                          <a:ln w="3175" cmpd="sng"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1.6.8. Малое и среднее предпринимательство.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34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8176326"/>
                  </a:ext>
                </a:extLst>
              </a:tr>
              <a:tr h="266050">
                <a:tc>
                  <a:txBody>
                    <a:bodyPr/>
                    <a:lstStyle/>
                    <a:p>
                      <a:r>
                        <a:rPr lang="ru-RU" sz="1200" dirty="0"/>
                        <a:t>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200" b="1" i="0" u="none" strike="noStrike" kern="1200" cap="all" spc="0" normalizeH="0" baseline="0" noProof="0" dirty="0">
                          <a:ln w="3175" cmpd="sng"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1.7. Социальное развитие района.</a:t>
                      </a:r>
                      <a:br>
                        <a:rPr kumimoji="0" lang="ru-RU" sz="1200" b="1" i="0" u="none" strike="noStrike" kern="1200" cap="all" spc="0" normalizeH="0" baseline="0" noProof="0" dirty="0">
                          <a:ln w="3175" cmpd="sng"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</a:br>
                      <a:r>
                        <a:rPr kumimoji="0" lang="ru-RU" sz="1200" b="1" i="0" u="none" strike="noStrike" kern="1200" cap="all" spc="0" normalizeH="0" baseline="0" noProof="0" dirty="0">
                          <a:ln w="3175" cmpd="sng"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1.7.1. Трудовые ресурсы. Уровень жизни.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  <a:p>
                      <a:r>
                        <a:rPr lang="ru-RU" sz="1200" dirty="0"/>
                        <a:t>35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8351833"/>
                  </a:ext>
                </a:extLst>
              </a:tr>
              <a:tr h="194440">
                <a:tc>
                  <a:txBody>
                    <a:bodyPr/>
                    <a:lstStyle/>
                    <a:p>
                      <a:r>
                        <a:rPr lang="ru-RU" sz="1200" dirty="0"/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200" b="1" i="0" u="none" strike="noStrike" kern="1200" cap="all" spc="0" normalizeH="0" baseline="0" noProof="0" dirty="0">
                          <a:ln w="3175" cmpd="sng"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1.7.2. образование.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36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3815277"/>
                  </a:ext>
                </a:extLst>
              </a:tr>
              <a:tr h="316727">
                <a:tc>
                  <a:txBody>
                    <a:bodyPr/>
                    <a:lstStyle/>
                    <a:p>
                      <a:r>
                        <a:rPr lang="ru-RU" sz="1200" dirty="0"/>
                        <a:t>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200" b="1" i="0" u="none" strike="noStrike" kern="1200" cap="all" spc="0" normalizeH="0" baseline="0" noProof="0" dirty="0">
                          <a:ln w="3175" cmpd="sng"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1.7.3. здравоохранение.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39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855817"/>
                  </a:ext>
                </a:extLst>
              </a:tr>
              <a:tr h="363557">
                <a:tc>
                  <a:txBody>
                    <a:bodyPr/>
                    <a:lstStyle/>
                    <a:p>
                      <a:r>
                        <a:rPr lang="ru-RU" sz="1200" dirty="0"/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200" b="1" i="0" u="none" strike="noStrike" kern="1200" cap="all" spc="0" normalizeH="0" baseline="0" noProof="0" dirty="0">
                          <a:ln w="3175" cmpd="sng"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1.7.4. социальная защита населения.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40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2279236"/>
                  </a:ext>
                </a:extLst>
              </a:tr>
              <a:tr h="286438">
                <a:tc>
                  <a:txBody>
                    <a:bodyPr/>
                    <a:lstStyle/>
                    <a:p>
                      <a:r>
                        <a:rPr lang="ru-RU" sz="1200" dirty="0"/>
                        <a:t>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200" b="1" i="0" u="none" strike="noStrike" kern="1200" cap="all" spc="0" normalizeH="0" baseline="0" noProof="0" dirty="0">
                          <a:ln w="3175" cmpd="sng"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1.7.5. культура.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42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5456557"/>
                  </a:ext>
                </a:extLst>
              </a:tr>
              <a:tr h="297456">
                <a:tc>
                  <a:txBody>
                    <a:bodyPr/>
                    <a:lstStyle/>
                    <a:p>
                      <a:r>
                        <a:rPr lang="ru-RU" sz="1200" dirty="0"/>
                        <a:t>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200" b="1" i="0" u="none" strike="noStrike" kern="1200" cap="all" spc="0" normalizeH="0" baseline="0" noProof="0" dirty="0">
                          <a:ln w="3175" cmpd="sng"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1.7.6. физическая культура и спорт.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43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7827307"/>
                  </a:ext>
                </a:extLst>
              </a:tr>
              <a:tr h="352540">
                <a:tc>
                  <a:txBody>
                    <a:bodyPr/>
                    <a:lstStyle/>
                    <a:p>
                      <a:r>
                        <a:rPr lang="ru-RU" sz="1200" dirty="0"/>
                        <a:t>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200" b="1" i="0" u="none" strike="noStrike" kern="1200" cap="all" spc="0" normalizeH="0" baseline="0" noProof="0" dirty="0">
                          <a:ln w="3175" cmpd="sng"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1.7.7. Туризм и отдых.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44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2555588"/>
                  </a:ext>
                </a:extLst>
              </a:tr>
              <a:tr h="330506">
                <a:tc>
                  <a:txBody>
                    <a:bodyPr/>
                    <a:lstStyle/>
                    <a:p>
                      <a:r>
                        <a:rPr lang="ru-RU" sz="1200" dirty="0"/>
                        <a:t>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200" b="1" i="0" u="none" strike="noStrike" kern="1200" cap="all" spc="0" normalizeH="0" baseline="0" noProof="0" dirty="0">
                          <a:ln w="3175" cmpd="sng"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1.8. финансовое состояние </a:t>
                      </a:r>
                      <a:r>
                        <a:rPr kumimoji="0" lang="ru-RU" sz="1200" b="1" i="0" u="none" strike="noStrike" kern="1200" cap="all" spc="0" normalizeH="0" baseline="0" noProof="0" dirty="0" err="1">
                          <a:ln w="3175" cmpd="sng"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мо</a:t>
                      </a:r>
                      <a:r>
                        <a:rPr kumimoji="0" lang="ru-RU" sz="1200" b="1" i="0" u="none" strike="noStrike" kern="1200" cap="all" spc="0" normalizeH="0" baseline="0" noProof="0" dirty="0">
                          <a:ln w="3175" cmpd="sng"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kumimoji="0" lang="ru-RU" sz="1200" b="1" i="0" u="none" strike="noStrike" kern="1200" cap="all" spc="0" normalizeH="0" baseline="0" noProof="0" dirty="0" err="1">
                          <a:ln w="3175" cmpd="sng"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озерский</a:t>
                      </a:r>
                      <a:r>
                        <a:rPr kumimoji="0" lang="ru-RU" sz="1200" b="1" i="0" u="none" strike="noStrike" kern="1200" cap="all" spc="0" normalizeH="0" baseline="0" noProof="0" dirty="0">
                          <a:ln w="3175" cmpd="sng"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 городской округ».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47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1271871"/>
                  </a:ext>
                </a:extLst>
              </a:tr>
              <a:tr h="374573">
                <a:tc>
                  <a:txBody>
                    <a:bodyPr/>
                    <a:lstStyle/>
                    <a:p>
                      <a:r>
                        <a:rPr lang="ru-RU" sz="1200" dirty="0"/>
                        <a:t>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200" b="1" i="0" u="none" strike="noStrike" kern="1200" cap="all" spc="0" normalizeH="0" baseline="0" noProof="0" dirty="0">
                          <a:ln w="3175" cmpd="sng"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2. Перечень инвестиционных площадок. г. ОЗЕРСК, Озерский район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54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0826670"/>
                  </a:ext>
                </a:extLst>
              </a:tr>
              <a:tr h="627962">
                <a:tc>
                  <a:txBody>
                    <a:bodyPr/>
                    <a:lstStyle/>
                    <a:p>
                      <a:r>
                        <a:rPr lang="ru-RU" sz="1200" dirty="0"/>
                        <a:t>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3. СПРАВОЧНАЯ ИНФОРМАЦИЯ.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3.1. </a:t>
                      </a:r>
                      <a: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+mn-cs"/>
                        </a:rPr>
                        <a:t>ПЕРСПЕКТИВНЫЕ ИНВЕСТИЦИОННЫЕ ПРОЕКТЫ НАХОДЯЩИЕСЯ В СТАДИИ ПОДГОТОВКИ И РЕАЛИЗАЦИИ.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  <a:p>
                      <a:r>
                        <a:rPr lang="ru-RU" sz="1200" dirty="0"/>
                        <a:t>68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8287397"/>
                  </a:ext>
                </a:extLst>
              </a:tr>
              <a:tr h="318388">
                <a:tc>
                  <a:txBody>
                    <a:bodyPr/>
                    <a:lstStyle/>
                    <a:p>
                      <a:r>
                        <a:rPr lang="ru-RU" sz="1200" dirty="0"/>
                        <a:t>27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+mn-cs"/>
                        </a:rPr>
                        <a:t>3.2. КОММУНАЛЬНАЯ ИНФРАСТРУКТУРА.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69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2567314"/>
                  </a:ext>
                </a:extLst>
              </a:tr>
              <a:tr h="323896">
                <a:tc>
                  <a:txBody>
                    <a:bodyPr/>
                    <a:lstStyle/>
                    <a:p>
                      <a:r>
                        <a:rPr lang="ru-RU" sz="1200" dirty="0"/>
                        <a:t>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3.3. СХЕМЫ ИНВЕСТИЦИОННЫХ ПЛОЩАДОК.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70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9290026"/>
                  </a:ext>
                </a:extLst>
              </a:tr>
              <a:tr h="451692">
                <a:tc>
                  <a:txBody>
                    <a:bodyPr/>
                    <a:lstStyle/>
                    <a:p>
                      <a:r>
                        <a:rPr lang="ru-RU" sz="1200" dirty="0"/>
                        <a:t>29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3.4. ОТВЕТСТВЕННЫЕ ЗА РАБОТУ С ИНВЕСТОРАМИ.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88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6346952"/>
                  </a:ext>
                </a:extLst>
              </a:tr>
            </a:tbl>
          </a:graphicData>
        </a:graphic>
      </p:graphicFrame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0673" y="210908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577055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220338"/>
            <a:ext cx="8534400" cy="716096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1.7.4. социальная защита населения.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40</a:t>
            </a:fld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5928" y="936434"/>
            <a:ext cx="6422833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состоянию на 01 января 2017 года число детей-сирот и детей, оставшихся без попечения родителей, воспитывающихся в замещающих семьях, состоящих на учете в органе опеки и попечительства администрации МО «Озерский городской округ», насчитывает 193 человека: </a:t>
            </a:r>
          </a:p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под опекой (попечительством) – 48 детей; </a:t>
            </a:r>
          </a:p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в приёмной семье – 128 ребенок; </a:t>
            </a:r>
          </a:p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  в семьях усыновителей (удочерителей) – 15 детей; </a:t>
            </a:r>
          </a:p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на полном государственном обучении – 1 человек; </a:t>
            </a:r>
          </a:p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-под предварительной опекой- 1 человек. </a:t>
            </a:r>
          </a:p>
          <a:p>
            <a:pPr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В целях усиления адресности социальной поддержки граждан и поддержания уровня малообеспеченных семей, оказавшихся в трудной жизненной ситуации, предоставлены следующие меры социальной поддержки:</a:t>
            </a:r>
          </a:p>
          <a:p>
            <a:pPr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112 детей  от 0 до 3-х лет ежемесячно обеспечиваются специальными бесплатными молочными продуктами детского питания.</a:t>
            </a:r>
          </a:p>
          <a:p>
            <a:pPr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217  многодетных семей получили выплату на подготовку детей к школе на общую сумму 690,0  тысяч рублей.</a:t>
            </a:r>
          </a:p>
          <a:p>
            <a:pPr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68 семей  получили срочную адресную помощь за счет средств областного бюджета.</a:t>
            </a:r>
          </a:p>
        </p:txBody>
      </p:sp>
      <p:pic>
        <p:nvPicPr>
          <p:cNvPr id="5" name="Рисунок 4" descr="C:\Users\Администрация МО\AppData\Local\Temp\HamsterArc{01c2bcd1-7674-462d-9973-342a2d8350cb}\Ветераны (2)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8761" y="1592257"/>
            <a:ext cx="4890820" cy="37358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4245" y="220338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686934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10595" y="484743"/>
            <a:ext cx="10168568" cy="590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За 2016 год оздоровлено различными формами отдыха 1335 детей,  что составляет 99,0% от общего числа детей в возрасте от 6 до 18 лет. Дети из семей, находящиеся в трудной жизненной ситуации оздоровлены на 100%,</a:t>
            </a:r>
          </a:p>
          <a:p>
            <a:pPr lvl="0" algn="just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Приобретено 55 путевок  в летний оздоровительный лагерь для детей, находящихся в трудной жизненной ситуации.</a:t>
            </a:r>
          </a:p>
          <a:p>
            <a:pPr lvl="0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В санаториях «Отрадное» и «Пионерский» по программе «Мать и дитя» оздоровлено 12 семей, в них 18 детей.  </a:t>
            </a:r>
          </a:p>
          <a:p>
            <a:pPr lvl="0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В 2016 году 1 молодая семья  стала участницей муниципальной программы «Обеспечение жильем молодых семей с учетом предоставления социальной выплаты» на 2016-2020 годы. Социальная выплата составила 945,0 тысяч рублей.</a:t>
            </a:r>
          </a:p>
          <a:p>
            <a:pPr lvl="0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В 2016 году 1 семье  предоставлена государственная социальная помощь на основании социального контракта в размере 90,0 тысяч рублей, которая направлена на организацию и развитие фермерского и личного подсобного хозяйства.</a:t>
            </a:r>
          </a:p>
          <a:p>
            <a:pPr lvl="0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По состоянию на 01 января 2017 года на учете в ОСЗН состоит 549 семей,  находящиеся в трудной жизненной ситуации, в них 1170 детей, находящихся в СОП 15 семей, в них 29 детей.</a:t>
            </a:r>
          </a:p>
          <a:p>
            <a:pPr marL="457200" lvl="0" algn="just" fontAlgn="base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территории муниципального образования проживают 87 ветеранов ВОВ и приравненных к ним лиц.</a:t>
            </a:r>
          </a:p>
          <a:p>
            <a:pPr marL="457200" lvl="0" algn="just" fontAlgn="base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В Госпитале для ветеранов войн г. Калининграда прошли курс реабилитации – 18 ветеранов. </a:t>
            </a:r>
          </a:p>
          <a:p>
            <a:pPr marL="457200" lvl="0" algn="just" fontAlgn="base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В органе опеки и попечительства над совершеннолетними недееспособными гражданами на учете состоит 23 человека.</a:t>
            </a:r>
          </a:p>
          <a:p>
            <a:pPr lvl="0" algn="just" fontAlgn="base"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За 2016 год услуги социального обслуживания на дому получили 114 граждан пожилого возраста и инвалидов; социальные услуги в полустационарной форме - 27 граждан пожилого возраста и инвалидов; транспортные услуги социальной службы перевозок оказаны 151 чел., из них 89 инвалидов получили бесплатные транспортные услуги в рамках исполнения муниципального задания.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4322" y="210909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104576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4212" y="154237"/>
            <a:ext cx="8534400" cy="561860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1.7.5. культура.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42</a:t>
            </a:fld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07624" y="716097"/>
            <a:ext cx="8810988" cy="603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 муниципальном образовании «Озерский городской округ» для культурного обслуживания населения  действует два бюджетных учреждения МБУ «Культурно-досуговый центр» с 15 Домами культуры, МБУ «Озёрское библиотечное объединение», включающие в себя 16 библиотек,  киноконцертный зал и городской музей.</a:t>
            </a:r>
          </a:p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Книжный фонд Озёрского библиотечного объединения на 01.01.2017 года составляет – </a:t>
            </a: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20 6247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экземпляров всех видов фондохранения.</a:t>
            </a:r>
          </a:p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Число читателей по ОБО более </a:t>
            </a: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7 000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(пользователей), из них дети до 14 лет – 1700, молодёжь от 15 до 30 лет – 1400 человек. За год проводится более 200 крупных культурно-масовых мероприятий, которые посещают свыше 11 000 человек. При библиотеках действую 17 клубов по интересам.</a:t>
            </a:r>
          </a:p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В МБУ «Озёрское библиотечное объединение» работает 22 специалиста. </a:t>
            </a:r>
          </a:p>
          <a:p>
            <a:pPr algn="just">
              <a:spcAft>
                <a:spcPts val="0"/>
              </a:spcAft>
            </a:pPr>
            <a:r>
              <a:rPr lang="ru-RU" sz="1600" b="1" i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состав </a:t>
            </a: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МБУ «Культурно-досуговый центр»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входят 15 учреждений культуры и городской историко – краеведческий музей. Клубных работников в городе – 11 человек, на селе – 15 человек.</a:t>
            </a:r>
          </a:p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коллективах занимаются 474 (89 - город) человек всех возрастов, из них  для детей до 14 лет  - 23 клубных формирования.</a:t>
            </a:r>
          </a:p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2016 год проведено 1751 мероприятие,  их  посетило  60 355 человек. Творческие коллективы и солисты   художественной самодеятельности МБУ «Культурно-досуговый центр» приняли  участие  в 10 творческих конкурсах и были награждены:  Дипломом </a:t>
            </a: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степени    Областного фестиваля художественного творчества пенсионеров «Таланты золотого возраста», Грамотой за 2-е место в 10 - ом фестивале патриотической песни «Музыкой едины», Дипломом </a:t>
            </a: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III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степени Всероссийского фестиваля народного творчества «Вместе мы – Россия».           </a:t>
            </a:r>
          </a:p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МО «Озёрский городской округ» разработана и утверждена муниципальная  программа  «Развитие культуры в муниципальном образовании Озерский городской округ на 2017 – 2019 годы». 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image_image_227207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66675" y="1158090"/>
            <a:ext cx="1781175" cy="13430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image_image_226165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31393" y="2691989"/>
            <a:ext cx="1990725" cy="13239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image_image_2410681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77362" y="4264025"/>
            <a:ext cx="1971675" cy="13144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4245" y="133779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044473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176271"/>
            <a:ext cx="8534400" cy="638978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1.7.6. физическая культура и спорт.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43</a:t>
            </a:fld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4245" y="310061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  <p:pic>
        <p:nvPicPr>
          <p:cNvPr id="5" name="Рисунок 4" descr="C:\Documents and Settings\Юрист\Рабочий стол\DSC_642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427" y="1143498"/>
            <a:ext cx="4223707" cy="24480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5001658" y="1269603"/>
            <a:ext cx="5361542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В муниципальном образовании «Озерский городской округ» ежегодно проводится более 80 спортивно-массовых мероприятий в год. Занятием физической культурой и спортом охвачено более 2700 человек и это составляет 20,6 % от общей численности населения округа: из них численность занимающихся физической культурой и спортом в организации дополнительного образования детей  составляет-644 человека. </a:t>
            </a:r>
          </a:p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На базе двух общеобразовательных организаций муниципалитета функционирует три подростковых спортивных клуба: в Озерской средней школе им. Д. Тарасова клуб «Успех» и два клуба в Новостроевской средней общеобразовательной школе («Олимп» и «Чемпион»). Общее количество занимающихся подростков в спортивных клубах составляет 440 человек.</a:t>
            </a:r>
          </a:p>
          <a:p>
            <a:pPr algn="just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0865" y="2881041"/>
            <a:ext cx="4060031" cy="26974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22860930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4381" y="163666"/>
            <a:ext cx="8534400" cy="572876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1.7.7. Туризм и отдых.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44</a:t>
            </a:fld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4245" y="163666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734" y="736542"/>
            <a:ext cx="3590925" cy="26955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4417764" y="736542"/>
            <a:ext cx="5761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В рамках реализации международного проекта «Развитие активного туризма, как основы развития польско-российского сотрудничества» функционирует веревочный парк в г. Озерске, ул. Заречная.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0734" y="3933022"/>
            <a:ext cx="52510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Оказывает услуги населению Агро туристический комплекс «Малые бобры» близ посёлка Ново - Гурьевское, где имеется лыжный спуск с использованием искусственного снега 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8" name="Рисунок 7" descr="Бобры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94993" y="3022389"/>
            <a:ext cx="4229100" cy="26512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20370332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45</a:t>
            </a:fld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4245" y="277010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29658" y="605928"/>
            <a:ext cx="49025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В п. Суворовка  расположен частный конный завод «Веедерн», где можно под руководством инструктора освоить азы конкура. История создания  «Веедерна» восходит к самому началу XIX века. Для размещения туристов имеется реконструированный гостевой дом.</a:t>
            </a:r>
          </a:p>
          <a:p>
            <a:pPr algn="just"/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8(40142)3-26-88</a:t>
            </a:r>
            <a:endParaRPr lang="ru-RU" sz="1600" dirty="0">
              <a:solidFill>
                <a:schemeClr val="bg1"/>
              </a:solidFill>
            </a:endParaRPr>
          </a:p>
        </p:txBody>
      </p:sp>
      <p:pic>
        <p:nvPicPr>
          <p:cNvPr id="6" name="Рисунок 5" descr="https://pp.userapi.com/c637725/v637725684/49012/a6qNvymN_YQ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9408" y="277010"/>
            <a:ext cx="3836452" cy="23767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Крассный хутор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0495" y="3323020"/>
            <a:ext cx="4396247" cy="25820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5869408" y="3470313"/>
            <a:ext cx="476186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В поселке Конево  предоставляются услуги сауны, имеется помещение для проведения торжественных мероприятий, 30 спальных мест. Гостевой дом «Красный хутор» всегда рад гостям.  </a:t>
            </a:r>
          </a:p>
          <a:p>
            <a:pPr algn="just"/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8-929-165-24-68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39651" y="4536667"/>
            <a:ext cx="408467" cy="26215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7102" y="1913437"/>
            <a:ext cx="408467" cy="262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71511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46</a:t>
            </a:fld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4245" y="254976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17124" r="10839"/>
          <a:stretch/>
        </p:blipFill>
        <p:spPr>
          <a:xfrm>
            <a:off x="480059" y="502920"/>
            <a:ext cx="3589021" cy="31156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" name="TextBox 12"/>
          <p:cNvSpPr txBox="1"/>
          <p:nvPr/>
        </p:nvSpPr>
        <p:spPr>
          <a:xfrm>
            <a:off x="4377690" y="1088413"/>
            <a:ext cx="581787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На площади Победы в г. Озерске, где ранее была гостиница  «</a:t>
            </a: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REIMERS HOF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открыт отель «</a:t>
            </a:r>
            <a:r>
              <a:rPr lang="en-US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ANGERAP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на 20 спальных мест.                                                 </a:t>
            </a:r>
          </a:p>
          <a:p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8 921 610 68 25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8158" y="1798593"/>
            <a:ext cx="408467" cy="262151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46370" y="2811780"/>
            <a:ext cx="4949190" cy="35428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8" name="TextBox 17"/>
          <p:cNvSpPr txBox="1"/>
          <p:nvPr/>
        </p:nvSpPr>
        <p:spPr>
          <a:xfrm>
            <a:off x="480059" y="4354830"/>
            <a:ext cx="450342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809625" algn="just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Для жителей  и гостей муниципалитета разработан вело-байдарочный  маршрут выходного дня. </a:t>
            </a:r>
          </a:p>
          <a:p>
            <a:pPr marR="809625" algn="just">
              <a:spcAft>
                <a:spcPts val="0"/>
              </a:spcAft>
            </a:pP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809625" algn="just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8 906 219 23 88</a:t>
            </a:r>
          </a:p>
          <a:p>
            <a:pPr marR="809625" algn="just">
              <a:spcAft>
                <a:spcPts val="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8 906 219 23 80</a:t>
            </a:r>
            <a:endParaRPr lang="ru-RU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294" y="5316324"/>
            <a:ext cx="408467" cy="262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80440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4212" y="121186"/>
            <a:ext cx="8534400" cy="683045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1.8. финансовое состояние мо «озерский городской округ».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47</a:t>
            </a:fld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84211" y="804231"/>
            <a:ext cx="98699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Исполнение бюджета муниципального образования «Озёрский городской округ» за 2016г, млн.руб.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4245" y="155460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726155804"/>
              </p:ext>
            </p:extLst>
          </p:nvPr>
        </p:nvGraphicFramePr>
        <p:xfrm>
          <a:off x="2622015" y="1605914"/>
          <a:ext cx="6444198" cy="41338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6096255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48</a:t>
            </a:fld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9845" y="354128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77108" y="354128"/>
            <a:ext cx="8549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Налоговые и неналоговые доходы (млн.руб.)</a:t>
            </a:r>
            <a:endParaRPr lang="ru-RU" sz="1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4301560"/>
              </p:ext>
            </p:extLst>
          </p:nvPr>
        </p:nvGraphicFramePr>
        <p:xfrm>
          <a:off x="649996" y="826262"/>
          <a:ext cx="10025350" cy="5925460"/>
        </p:xfrm>
        <a:graphic>
          <a:graphicData uri="http://schemas.openxmlformats.org/drawingml/2006/table">
            <a:tbl>
              <a:tblPr firstRow="1" firstCol="1" bandRow="1"/>
              <a:tblGrid>
                <a:gridCol w="2651354">
                  <a:extLst>
                    <a:ext uri="{9D8B030D-6E8A-4147-A177-3AD203B41FA5}">
                      <a16:colId xmlns:a16="http://schemas.microsoft.com/office/drawing/2014/main" val="3926785257"/>
                    </a:ext>
                  </a:extLst>
                </a:gridCol>
                <a:gridCol w="945864">
                  <a:extLst>
                    <a:ext uri="{9D8B030D-6E8A-4147-A177-3AD203B41FA5}">
                      <a16:colId xmlns:a16="http://schemas.microsoft.com/office/drawing/2014/main" val="3256921883"/>
                    </a:ext>
                  </a:extLst>
                </a:gridCol>
                <a:gridCol w="1131430">
                  <a:extLst>
                    <a:ext uri="{9D8B030D-6E8A-4147-A177-3AD203B41FA5}">
                      <a16:colId xmlns:a16="http://schemas.microsoft.com/office/drawing/2014/main" val="1980386924"/>
                    </a:ext>
                  </a:extLst>
                </a:gridCol>
                <a:gridCol w="1892394">
                  <a:extLst>
                    <a:ext uri="{9D8B030D-6E8A-4147-A177-3AD203B41FA5}">
                      <a16:colId xmlns:a16="http://schemas.microsoft.com/office/drawing/2014/main" val="2356877871"/>
                    </a:ext>
                  </a:extLst>
                </a:gridCol>
                <a:gridCol w="1892394">
                  <a:extLst>
                    <a:ext uri="{9D8B030D-6E8A-4147-A177-3AD203B41FA5}">
                      <a16:colId xmlns:a16="http://schemas.microsoft.com/office/drawing/2014/main" val="1012633512"/>
                    </a:ext>
                  </a:extLst>
                </a:gridCol>
                <a:gridCol w="1511914">
                  <a:extLst>
                    <a:ext uri="{9D8B030D-6E8A-4147-A177-3AD203B41FA5}">
                      <a16:colId xmlns:a16="http://schemas.microsoft.com/office/drawing/2014/main" val="668686744"/>
                    </a:ext>
                  </a:extLst>
                </a:gridCol>
              </a:tblGrid>
              <a:tr h="215337">
                <a:tc rowSpan="2">
                  <a:txBody>
                    <a:bodyPr/>
                    <a:lstStyle/>
                    <a:p>
                      <a:pPr algn="ctr" eaLnBrk="0" fontAlgn="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eaLnBrk="0" fontAlgn="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2015 год (факт)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eaLnBrk="0" fontAlgn="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2016 год 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eaLnBrk="0" fontAlgn="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Динамика к 2015 году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8223762"/>
                  </a:ext>
                </a:extLst>
              </a:tr>
              <a:tr h="500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eaLnBrk="0" fontAlgn="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факт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Динамика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2699491"/>
                  </a:ext>
                </a:extLst>
              </a:tr>
              <a:tr h="215337">
                <a:tc>
                  <a:txBody>
                    <a:bodyPr/>
                    <a:lstStyle/>
                    <a:p>
                      <a:pPr eaLnBrk="0" fontAlgn="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 доходы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84,5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103,6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91,2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88%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108 %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1686550"/>
                  </a:ext>
                </a:extLst>
              </a:tr>
              <a:tr h="382284">
                <a:tc>
                  <a:txBody>
                    <a:bodyPr/>
                    <a:lstStyle/>
                    <a:p>
                      <a:pPr eaLnBrk="0" fontAlgn="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на доходы физических лиц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63,5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75,1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68,0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91 %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113 %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8839325"/>
                  </a:ext>
                </a:extLst>
              </a:tr>
              <a:tr h="382284">
                <a:tc>
                  <a:txBody>
                    <a:bodyPr/>
                    <a:lstStyle/>
                    <a:p>
                      <a:pPr eaLnBrk="0" fontAlgn="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Акцизы на нефтепродукты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6,4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7,8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7,9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101 %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137 %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7384516"/>
                  </a:ext>
                </a:extLst>
              </a:tr>
              <a:tr h="716178">
                <a:tc>
                  <a:txBody>
                    <a:bodyPr/>
                    <a:lstStyle/>
                    <a:p>
                      <a:pPr eaLnBrk="0" fontAlgn="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Единый налог по упрощенной системе налогообложения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1,8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3,0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2,5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82 %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133 %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3814907"/>
                  </a:ext>
                </a:extLst>
              </a:tr>
              <a:tr h="382284">
                <a:tc>
                  <a:txBody>
                    <a:bodyPr/>
                    <a:lstStyle/>
                    <a:p>
                      <a:pPr eaLnBrk="0" fontAlgn="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Единый налог на вмененный доход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5,8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7,4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5,8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78 %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100 %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0049396"/>
                  </a:ext>
                </a:extLst>
              </a:tr>
              <a:tr h="549230">
                <a:tc>
                  <a:txBody>
                    <a:bodyPr/>
                    <a:lstStyle/>
                    <a:p>
                      <a:pPr eaLnBrk="0" fontAlgn="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на имущество физических лиц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0,5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0,8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0,3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36 %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59 %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4546316"/>
                  </a:ext>
                </a:extLst>
              </a:tr>
              <a:tr h="549230">
                <a:tc>
                  <a:txBody>
                    <a:bodyPr/>
                    <a:lstStyle/>
                    <a:p>
                      <a:pPr eaLnBrk="0" fontAlgn="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на имущество организаций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1,6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2,6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1,6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62 %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100 %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9752377"/>
                  </a:ext>
                </a:extLst>
              </a:tr>
              <a:tr h="215337">
                <a:tc>
                  <a:txBody>
                    <a:bodyPr/>
                    <a:lstStyle/>
                    <a:p>
                      <a:pPr eaLnBrk="0" fontAlgn="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налог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3,3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4,3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3,4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80 %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104 %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8888702"/>
                  </a:ext>
                </a:extLst>
              </a:tr>
              <a:tr h="382284">
                <a:tc>
                  <a:txBody>
                    <a:bodyPr/>
                    <a:lstStyle/>
                    <a:p>
                      <a:pPr eaLnBrk="0" fontAlgn="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Иные налоговые доходы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1,6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2,6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1,7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66 %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109 %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1055666"/>
                  </a:ext>
                </a:extLst>
              </a:tr>
              <a:tr h="382284">
                <a:tc>
                  <a:txBody>
                    <a:bodyPr/>
                    <a:lstStyle/>
                    <a:p>
                      <a:pPr eaLnBrk="0" fontAlgn="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Неналоговые доходы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10,3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12,5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8,8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70 %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86 %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2877051"/>
                  </a:ext>
                </a:extLst>
              </a:tr>
              <a:tr h="549230">
                <a:tc>
                  <a:txBody>
                    <a:bodyPr/>
                    <a:lstStyle/>
                    <a:p>
                      <a:pPr eaLnBrk="0" fontAlgn="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 и неналоговые доходы всего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94,8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116,4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100,0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86 %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106 %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60" marR="32260" marT="16130" marB="16130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87289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48043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49</a:t>
            </a:fld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9845" y="265993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83046" y="265993"/>
            <a:ext cx="96801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Безвозмездные поступления в бюджет из других бюджетов бюджетной системы (млн. руб.).  </a:t>
            </a:r>
            <a:endParaRPr lang="ru-RU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254232"/>
              </p:ext>
            </p:extLst>
          </p:nvPr>
        </p:nvGraphicFramePr>
        <p:xfrm>
          <a:off x="-100796" y="1293829"/>
          <a:ext cx="6782038" cy="49545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7107521"/>
              </p:ext>
            </p:extLst>
          </p:nvPr>
        </p:nvGraphicFramePr>
        <p:xfrm>
          <a:off x="6914897" y="1906217"/>
          <a:ext cx="5680275" cy="37297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Text Box 17"/>
          <p:cNvSpPr txBox="1">
            <a:spLocks noChangeArrowheads="1"/>
          </p:cNvSpPr>
          <p:nvPr/>
        </p:nvSpPr>
        <p:spPr bwMode="auto">
          <a:xfrm>
            <a:off x="1746914" y="1698447"/>
            <a:ext cx="134203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ru-RU" alt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 год</a:t>
            </a:r>
          </a:p>
        </p:txBody>
      </p:sp>
      <p:sp>
        <p:nvSpPr>
          <p:cNvPr id="8" name="Text Box 18"/>
          <p:cNvSpPr txBox="1">
            <a:spLocks noChangeArrowheads="1"/>
          </p:cNvSpPr>
          <p:nvPr/>
        </p:nvSpPr>
        <p:spPr bwMode="auto">
          <a:xfrm>
            <a:off x="8183209" y="1698448"/>
            <a:ext cx="130101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ru-RU" alt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2016 год</a:t>
            </a:r>
          </a:p>
        </p:txBody>
      </p:sp>
    </p:spTree>
    <p:extLst>
      <p:ext uri="{BB962C8B-B14F-4D97-AF65-F5344CB8AC3E}">
        <p14:creationId xmlns:p14="http://schemas.microsoft.com/office/powerpoint/2010/main" val="6524179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46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0" y="120650"/>
            <a:ext cx="6940550" cy="639763"/>
          </a:xfrm>
        </p:spPr>
        <p:txBody>
          <a:bodyPr>
            <a:normAutofit fontScale="90000"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Характеристика муниципального района</a:t>
            </a:r>
            <a:b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1.1. Краткая историческая справка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half" idx="4294967295"/>
          </p:nvPr>
        </p:nvSpPr>
        <p:spPr>
          <a:xfrm>
            <a:off x="0" y="760413"/>
            <a:ext cx="10532124" cy="6014960"/>
          </a:xfrm>
        </p:spPr>
        <p:txBody>
          <a:bodyPr anchor="t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1539 году в старинном реестре впервые упоминается местечко Даркием (Даркайм). Название носит чисто прусское происхождение и переводится двояко: либо как «Подворье Даргиса», либо как «Пока еще двор». В дальнейшем название местечка трансформировалось в Даркемен (Darkehmen).По некоторым сведениям гораздо раньше, в примерно пяти километрах на северо-восток от Даркемена находилась орденская крепость Гребин (Grebin), основанная в 1360 году комтуром Бальги (Замок Бальга — один из самых известных памятников средневековой рыцарской архитектуры в стиле кирпичной готикив Калининградской области) для прикрытия брода через реку Ангерапп.     Скорее всего, замок был сложен из кирпича, а впоследствии разобран до фундамента. На его месте образовалас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ь </a:t>
            </a:r>
            <a:r>
              <a:rPr lang="en-US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деревня Гросс Гробинен, которую в 1947 году переименовали в Малую Климовку. </a:t>
            </a:r>
            <a:endParaRPr lang="ru-RU" sz="1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Поселок просуществовал до начала 80-х годов XX века.</a:t>
            </a:r>
            <a:b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Свою историю город, как таковой, начинает с 1725 года. Считается, что права города пожаловал ему 10 сентября 1725 года прусский король Фридрих Вильгельм I (Фри́дрих Вильге́льм I (14 августа 1688 — 31 мая 1740) — король Пруссии из династии Гогенцоллернов. Известен как «король-солдат» (нем. Soldatenkönig). Отец Фридриха Великого), лично побывавший в городе. Население на тот момент составляло 742 человека .  </a:t>
            </a:r>
            <a:endParaRPr lang="ru-RU" sz="1400" dirty="0">
              <a:solidFill>
                <a:srgbClr val="000000"/>
              </a:solidFill>
              <a:latin typeface="Times New Roman" panose="02020603050405020304" pitchFamily="18" charset="0"/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Именно здесь, на реке Анграпе, на 10 лет раньше, чем в Кёнигсберге,  в 1880 году появилась первая в Восточной Пруссии гидроэлектростанция, благодаря которой в городе появилось первое в Восточной Пруссии электрическое уличное освещение. В 2000 году гидроэлектростанция вновь восстановлена, а 9 сентября 2006 года в центре города установлен памятник первому фонарю.</a:t>
            </a:r>
            <a:endParaRPr lang="ru-RU" sz="1400" dirty="0">
              <a:solidFill>
                <a:srgbClr val="000000"/>
              </a:solidFill>
              <a:latin typeface="Times New Roman" panose="02020603050405020304" pitchFamily="18" charset="0"/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После второй мировой войны город был сильно разрушен, но центр города по-прежнему сохраняет свой исторический облик.  Район образован 7 апреля 1946 года как Даркеменский в составе Кёнигсбергской области. 7 сентября 1946 года переименован в Озёрский район Калининградской области. В настоящее время административным центром района является город Озерск (до 1938 года город носил название Даркемен, с 1938 года до 1946 года город был переименован в Ангерапп). Название благозвучно отражает всю природную красоту района, который простирается среди холмов, окружен великолепными озерами, лесами и полями.</a:t>
            </a: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В 1947 году в район было переселено 1730 семей. Первые переселенцы прибыли из Новгородской и Псковской областей.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</a:t>
            </a:r>
          </a:p>
          <a:p>
            <a:pPr algn="just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4942" y="145142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  <p:pic>
        <p:nvPicPr>
          <p:cNvPr id="8" name="Рисунок 7" descr="http://ozyorsk.ru/wp-content/uploads/Bezyimyannyiy-1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2663" y="2156827"/>
            <a:ext cx="2016088" cy="201840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41735804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50</a:t>
            </a:fld>
            <a:endParaRPr 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3474" y="243959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27961" y="243959"/>
            <a:ext cx="98380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                            Финансовая помощь из областного бюджета (млн. руб.)</a:t>
            </a:r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0677318"/>
              </p:ext>
            </p:extLst>
          </p:nvPr>
        </p:nvGraphicFramePr>
        <p:xfrm>
          <a:off x="473725" y="717246"/>
          <a:ext cx="10460597" cy="5690576"/>
        </p:xfrm>
        <a:graphic>
          <a:graphicData uri="http://schemas.openxmlformats.org/drawingml/2006/table">
            <a:tbl>
              <a:tblPr firstRow="1" firstCol="1" bandRow="1"/>
              <a:tblGrid>
                <a:gridCol w="4919112">
                  <a:extLst>
                    <a:ext uri="{9D8B030D-6E8A-4147-A177-3AD203B41FA5}">
                      <a16:colId xmlns:a16="http://schemas.microsoft.com/office/drawing/2014/main" val="4067258814"/>
                    </a:ext>
                  </a:extLst>
                </a:gridCol>
                <a:gridCol w="1200839">
                  <a:extLst>
                    <a:ext uri="{9D8B030D-6E8A-4147-A177-3AD203B41FA5}">
                      <a16:colId xmlns:a16="http://schemas.microsoft.com/office/drawing/2014/main" val="1579483429"/>
                    </a:ext>
                  </a:extLst>
                </a:gridCol>
                <a:gridCol w="1167788">
                  <a:extLst>
                    <a:ext uri="{9D8B030D-6E8A-4147-A177-3AD203B41FA5}">
                      <a16:colId xmlns:a16="http://schemas.microsoft.com/office/drawing/2014/main" val="1049019877"/>
                    </a:ext>
                  </a:extLst>
                </a:gridCol>
                <a:gridCol w="1134737">
                  <a:extLst>
                    <a:ext uri="{9D8B030D-6E8A-4147-A177-3AD203B41FA5}">
                      <a16:colId xmlns:a16="http://schemas.microsoft.com/office/drawing/2014/main" val="348574112"/>
                    </a:ext>
                  </a:extLst>
                </a:gridCol>
                <a:gridCol w="1013552">
                  <a:extLst>
                    <a:ext uri="{9D8B030D-6E8A-4147-A177-3AD203B41FA5}">
                      <a16:colId xmlns:a16="http://schemas.microsoft.com/office/drawing/2014/main" val="22864155"/>
                    </a:ext>
                  </a:extLst>
                </a:gridCol>
                <a:gridCol w="1024569">
                  <a:extLst>
                    <a:ext uri="{9D8B030D-6E8A-4147-A177-3AD203B41FA5}">
                      <a16:colId xmlns:a16="http://schemas.microsoft.com/office/drawing/2014/main" val="778675663"/>
                    </a:ext>
                  </a:extLst>
                </a:gridCol>
              </a:tblGrid>
              <a:tr h="281057">
                <a:tc rowSpan="2">
                  <a:txBody>
                    <a:bodyPr/>
                    <a:lstStyle/>
                    <a:p>
                      <a:pPr algn="ctr" eaLnBrk="0" fontAlgn="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eaLnBrk="0" fontAlgn="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2015 год (факт)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eaLnBrk="0" fontAlgn="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2016 год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eaLnBrk="0" fontAlgn="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Динамика к 2015 году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7769161"/>
                  </a:ext>
                </a:extLst>
              </a:tr>
              <a:tr h="3991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eaLnBrk="0" fontAlgn="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факт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Динамика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6515906"/>
                  </a:ext>
                </a:extLst>
              </a:tr>
              <a:tr h="258818">
                <a:tc>
                  <a:txBody>
                    <a:bodyPr/>
                    <a:lstStyle/>
                    <a:p>
                      <a:pPr eaLnBrk="0" fontAlgn="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Дотации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55,0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87,6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87,6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100 %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159 %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3133"/>
                  </a:ext>
                </a:extLst>
              </a:tr>
              <a:tr h="449578">
                <a:tc>
                  <a:txBody>
                    <a:bodyPr/>
                    <a:lstStyle/>
                    <a:p>
                      <a:pPr eaLnBrk="0" fontAlgn="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На выравнивание уровня бюджетной обеспеченности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44,0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50,6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50,6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891155" algn="l"/>
                        </a:tabLs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100 %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115 %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7424698"/>
                  </a:ext>
                </a:extLst>
              </a:tr>
              <a:tr h="339805">
                <a:tc>
                  <a:txBody>
                    <a:bodyPr/>
                    <a:lstStyle/>
                    <a:p>
                      <a:pPr eaLnBrk="0" fontAlgn="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Прочая дотация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11,0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37,0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37,0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58775" marR="88900" indent="-180340"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100 %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336 %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5473893"/>
                  </a:ext>
                </a:extLst>
              </a:tr>
              <a:tr h="324112">
                <a:tc>
                  <a:txBody>
                    <a:bodyPr/>
                    <a:lstStyle/>
                    <a:p>
                      <a:pPr eaLnBrk="0" fontAlgn="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Субсидии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111,3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64,4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55,8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87 %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50 %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1687852"/>
                  </a:ext>
                </a:extLst>
              </a:tr>
              <a:tr h="332696">
                <a:tc>
                  <a:txBody>
                    <a:bodyPr/>
                    <a:lstStyle/>
                    <a:p>
                      <a:pPr eaLnBrk="0" fontAlgn="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Строительство газопровода в г. Озерске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88,4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15,9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8,2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52 %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10 %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6056984"/>
                  </a:ext>
                </a:extLst>
              </a:tr>
              <a:tr h="440490">
                <a:tc>
                  <a:txBody>
                    <a:bodyPr/>
                    <a:lstStyle/>
                    <a:p>
                      <a:pPr eaLnBrk="0" fontAlgn="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Реконструкция общежития и капитальный ремонт домов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8,0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33,8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33,1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98 %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414 %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8947179"/>
                  </a:ext>
                </a:extLst>
              </a:tr>
              <a:tr h="383892">
                <a:tc>
                  <a:txBody>
                    <a:bodyPr/>
                    <a:lstStyle/>
                    <a:p>
                      <a:pPr eaLnBrk="0" fontAlgn="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Прочие субсидии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14,9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14,7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14,5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99 %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97 %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6078840"/>
                  </a:ext>
                </a:extLst>
              </a:tr>
              <a:tr h="258818">
                <a:tc>
                  <a:txBody>
                    <a:bodyPr/>
                    <a:lstStyle/>
                    <a:p>
                      <a:pPr eaLnBrk="0" fontAlgn="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Субвенции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647,4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681,2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674,6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99 %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104 %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3461959"/>
                  </a:ext>
                </a:extLst>
              </a:tr>
              <a:tr h="424228">
                <a:tc>
                  <a:txBody>
                    <a:bodyPr/>
                    <a:lstStyle/>
                    <a:p>
                      <a:pPr eaLnBrk="0" fontAlgn="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Поддержка сельскохозяйственных товаропроизводителей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516,5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556,0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549,7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99 %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106 %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8741026"/>
                  </a:ext>
                </a:extLst>
              </a:tr>
              <a:tr h="500969">
                <a:tc>
                  <a:txBody>
                    <a:bodyPr/>
                    <a:lstStyle/>
                    <a:p>
                      <a:pPr eaLnBrk="0" fontAlgn="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Развитие образования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94,9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88,1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88,1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100 %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93 %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8953907"/>
                  </a:ext>
                </a:extLst>
              </a:tr>
              <a:tr h="369754">
                <a:tc>
                  <a:txBody>
                    <a:bodyPr/>
                    <a:lstStyle/>
                    <a:p>
                      <a:pPr eaLnBrk="0" fontAlgn="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Социальная поддержка населения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34,4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34,7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34,5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99 %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100 %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4158871"/>
                  </a:ext>
                </a:extLst>
              </a:tr>
              <a:tr h="308473">
                <a:tc>
                  <a:txBody>
                    <a:bodyPr/>
                    <a:lstStyle/>
                    <a:p>
                      <a:pPr eaLnBrk="0" fontAlgn="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Прочие субвенции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1,6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2,4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2,3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96 %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144 %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2911840"/>
                  </a:ext>
                </a:extLst>
              </a:tr>
              <a:tr h="356885">
                <a:tc>
                  <a:txBody>
                    <a:bodyPr/>
                    <a:lstStyle/>
                    <a:p>
                      <a:pPr eaLnBrk="0" fontAlgn="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Иные межбюджетные трансферты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0,3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0,5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0,5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100 %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167 %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891152"/>
                  </a:ext>
                </a:extLst>
              </a:tr>
              <a:tr h="256792">
                <a:tc>
                  <a:txBody>
                    <a:bodyPr/>
                    <a:lstStyle/>
                    <a:p>
                      <a:pPr algn="ctr" eaLnBrk="0" fontAlgn="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814,0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833,7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818,5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98 %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 fontAlgn="b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101 %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477" marR="14477" marT="7238" marB="7238" anchor="b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91436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836306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51</a:t>
            </a:fld>
            <a:endParaRPr 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7971" y="177858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  <p:graphicFrame>
        <p:nvGraphicFramePr>
          <p:cNvPr id="8" name="Group 54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17499487"/>
              </p:ext>
            </p:extLst>
          </p:nvPr>
        </p:nvGraphicFramePr>
        <p:xfrm>
          <a:off x="264408" y="177854"/>
          <a:ext cx="10598224" cy="6421250"/>
        </p:xfrm>
        <a:graphic>
          <a:graphicData uri="http://schemas.openxmlformats.org/drawingml/2006/table">
            <a:tbl>
              <a:tblPr/>
              <a:tblGrid>
                <a:gridCol w="3495518">
                  <a:extLst>
                    <a:ext uri="{9D8B030D-6E8A-4147-A177-3AD203B41FA5}">
                      <a16:colId xmlns:a16="http://schemas.microsoft.com/office/drawing/2014/main" val="740679896"/>
                    </a:ext>
                  </a:extLst>
                </a:gridCol>
                <a:gridCol w="1560810">
                  <a:extLst>
                    <a:ext uri="{9D8B030D-6E8A-4147-A177-3AD203B41FA5}">
                      <a16:colId xmlns:a16="http://schemas.microsoft.com/office/drawing/2014/main" val="3076443468"/>
                    </a:ext>
                  </a:extLst>
                </a:gridCol>
                <a:gridCol w="1180363">
                  <a:extLst>
                    <a:ext uri="{9D8B030D-6E8A-4147-A177-3AD203B41FA5}">
                      <a16:colId xmlns:a16="http://schemas.microsoft.com/office/drawing/2014/main" val="1401547998"/>
                    </a:ext>
                  </a:extLst>
                </a:gridCol>
                <a:gridCol w="1336444">
                  <a:extLst>
                    <a:ext uri="{9D8B030D-6E8A-4147-A177-3AD203B41FA5}">
                      <a16:colId xmlns:a16="http://schemas.microsoft.com/office/drawing/2014/main" val="3704153314"/>
                    </a:ext>
                  </a:extLst>
                </a:gridCol>
                <a:gridCol w="1355954">
                  <a:extLst>
                    <a:ext uri="{9D8B030D-6E8A-4147-A177-3AD203B41FA5}">
                      <a16:colId xmlns:a16="http://schemas.microsoft.com/office/drawing/2014/main" val="4268802498"/>
                    </a:ext>
                  </a:extLst>
                </a:gridCol>
                <a:gridCol w="1669135">
                  <a:extLst>
                    <a:ext uri="{9D8B030D-6E8A-4147-A177-3AD203B41FA5}">
                      <a16:colId xmlns:a16="http://schemas.microsoft.com/office/drawing/2014/main" val="4214320800"/>
                    </a:ext>
                  </a:extLst>
                </a:gridCol>
              </a:tblGrid>
              <a:tr h="825589">
                <a:tc gridSpan="6"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Функциональная структура расходов бюджета МО "Озерский городской округ"</a:t>
                      </a:r>
                      <a:endParaRPr kumimoji="0" lang="ru-RU" altLang="ru-RU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b"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0263286"/>
                  </a:ext>
                </a:extLst>
              </a:tr>
              <a:tr h="336351">
                <a:tc gridSpan="6"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2860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7432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2004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657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b"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7535057"/>
                  </a:ext>
                </a:extLst>
              </a:tr>
              <a:tr h="336351">
                <a:tc gridSpan="6"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млн.руб.</a:t>
                      </a:r>
                      <a:endParaRPr kumimoji="0" lang="ru-RU" alt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b"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4261801"/>
                  </a:ext>
                </a:extLst>
              </a:tr>
              <a:tr h="336351">
                <a:tc rowSpan="2"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</a:t>
                      </a:r>
                      <a:endParaRPr kumimoji="0" lang="ru-RU" alt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</a:t>
                      </a:r>
                    </a:p>
                    <a:p>
                      <a:pPr marL="342900" marR="0" lvl="0" indent="-34290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 год</a:t>
                      </a:r>
                      <a:endParaRPr kumimoji="0" lang="ru-RU" alt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 год</a:t>
                      </a:r>
                      <a:endParaRPr kumimoji="0" lang="ru-RU" alt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  <a:p>
                      <a:pPr marL="342900" marR="0" lvl="0" indent="-34290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исполнения</a:t>
                      </a:r>
                      <a:endParaRPr kumimoji="0" lang="ru-RU" alt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Динамика</a:t>
                      </a:r>
                    </a:p>
                    <a:p>
                      <a:pPr marL="342900" marR="0" lvl="0" indent="-34290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 2015 </a:t>
                      </a:r>
                    </a:p>
                    <a:p>
                      <a:pPr marL="342900" marR="0" lvl="0" indent="-34290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году</a:t>
                      </a:r>
                      <a:endParaRPr kumimoji="0" lang="ru-RU" alt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5653576"/>
                  </a:ext>
                </a:extLst>
              </a:tr>
              <a:tr h="4892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</a:t>
                      </a:r>
                      <a:endParaRPr kumimoji="0" lang="ru-RU" alt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</a:t>
                      </a:r>
                      <a:endParaRPr kumimoji="0" lang="ru-RU" alt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3702291"/>
                  </a:ext>
                </a:extLst>
              </a:tr>
              <a:tr h="351640"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образование</a:t>
                      </a:r>
                      <a:endParaRPr kumimoji="0" lang="ru-RU" alt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7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167,4</a:t>
                      </a:r>
                      <a:endParaRPr kumimoji="0" lang="ru-RU" alt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7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158,8</a:t>
                      </a:r>
                      <a:endParaRPr kumimoji="0" lang="ru-RU" alt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7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152,9</a:t>
                      </a:r>
                      <a:endParaRPr kumimoji="0" lang="ru-RU" alt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7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96%</a:t>
                      </a:r>
                      <a:endParaRPr kumimoji="0" lang="ru-RU" alt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7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91%</a:t>
                      </a:r>
                      <a:endParaRPr kumimoji="0" lang="ru-RU" alt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3380951"/>
                  </a:ext>
                </a:extLst>
              </a:tr>
              <a:tr h="351640"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социальная политика</a:t>
                      </a:r>
                      <a:endParaRPr kumimoji="0" lang="ru-RU" alt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7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38,8</a:t>
                      </a:r>
                      <a:endParaRPr kumimoji="0" lang="ru-RU" alt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7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37,9</a:t>
                      </a:r>
                      <a:endParaRPr kumimoji="0" lang="ru-RU" alt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7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37,6</a:t>
                      </a:r>
                      <a:endParaRPr kumimoji="0" lang="ru-RU" alt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7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99%</a:t>
                      </a:r>
                      <a:endParaRPr kumimoji="0" lang="ru-RU" alt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7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97%</a:t>
                      </a:r>
                      <a:endParaRPr kumimoji="0" lang="ru-RU" alt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399828"/>
                  </a:ext>
                </a:extLst>
              </a:tr>
              <a:tr h="580970"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1270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культура, физическая культура и</a:t>
                      </a:r>
                      <a:r>
                        <a:rPr kumimoji="0" lang="en-US" altLang="ru-RU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altLang="ru-RU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спорт</a:t>
                      </a:r>
                      <a:endParaRPr kumimoji="0" lang="ru-RU" alt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7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22,4</a:t>
                      </a:r>
                      <a:endParaRPr kumimoji="0" lang="ru-RU" alt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7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22,4</a:t>
                      </a:r>
                      <a:endParaRPr kumimoji="0" lang="ru-RU" alt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7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20,9</a:t>
                      </a:r>
                      <a:endParaRPr kumimoji="0" lang="ru-RU" alt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7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93%</a:t>
                      </a:r>
                      <a:endParaRPr kumimoji="0" lang="ru-RU" alt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7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93%</a:t>
                      </a:r>
                      <a:endParaRPr kumimoji="0" lang="ru-RU" alt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5615503"/>
                  </a:ext>
                </a:extLst>
              </a:tr>
              <a:tr h="351640"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здравоохранение</a:t>
                      </a:r>
                      <a:endParaRPr kumimoji="0" lang="ru-RU" alt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7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</a:t>
                      </a:r>
                      <a:endParaRPr kumimoji="0" lang="ru-RU" alt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7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kumimoji="0" lang="ru-RU" alt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7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kumimoji="0" lang="ru-RU" alt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7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kumimoji="0" lang="ru-RU" alt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7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kumimoji="0" lang="ru-RU" alt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7173003"/>
                  </a:ext>
                </a:extLst>
              </a:tr>
              <a:tr h="351640"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сельское хозяйство</a:t>
                      </a:r>
                      <a:endParaRPr kumimoji="0" lang="ru-RU" alt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7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516,5</a:t>
                      </a:r>
                      <a:endParaRPr kumimoji="0" lang="ru-RU" alt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7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556,0</a:t>
                      </a:r>
                      <a:endParaRPr kumimoji="0" lang="ru-RU" alt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7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549,7</a:t>
                      </a:r>
                      <a:endParaRPr kumimoji="0" lang="ru-RU" alt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7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99%</a:t>
                      </a:r>
                      <a:endParaRPr kumimoji="0" lang="ru-RU" alt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7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106%</a:t>
                      </a:r>
                      <a:endParaRPr kumimoji="0" lang="ru-RU" alt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7114442"/>
                  </a:ext>
                </a:extLst>
              </a:tr>
              <a:tr h="351640"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дорожное хозяйство и транспорт</a:t>
                      </a:r>
                      <a:endParaRPr kumimoji="0" lang="ru-RU" alt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7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3,8</a:t>
                      </a:r>
                      <a:endParaRPr kumimoji="0" lang="ru-RU" alt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7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16,5</a:t>
                      </a:r>
                      <a:endParaRPr kumimoji="0" lang="ru-RU" alt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7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15,0</a:t>
                      </a:r>
                      <a:endParaRPr kumimoji="0" lang="ru-RU" alt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7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91%</a:t>
                      </a:r>
                      <a:endParaRPr kumimoji="0" lang="ru-RU" alt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7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395%</a:t>
                      </a:r>
                      <a:endParaRPr kumimoji="0" lang="ru-RU" alt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9005702"/>
                  </a:ext>
                </a:extLst>
              </a:tr>
              <a:tr h="351640"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жилищно-коммунальное хозяйство</a:t>
                      </a:r>
                      <a:endParaRPr kumimoji="0" lang="ru-RU" alt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7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207,1</a:t>
                      </a:r>
                      <a:endParaRPr kumimoji="0" lang="ru-RU" alt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7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91,8</a:t>
                      </a:r>
                      <a:endParaRPr kumimoji="0" lang="ru-RU" alt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7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78,4</a:t>
                      </a:r>
                      <a:endParaRPr kumimoji="0" lang="ru-RU" alt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7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85%</a:t>
                      </a:r>
                      <a:endParaRPr kumimoji="0" lang="ru-RU" alt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7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38%</a:t>
                      </a:r>
                      <a:endParaRPr kumimoji="0" lang="ru-RU" alt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4919727"/>
                  </a:ext>
                </a:extLst>
              </a:tr>
              <a:tr h="351640"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общегосударственные вопросы</a:t>
                      </a:r>
                      <a:endParaRPr kumimoji="0" lang="ru-RU" alt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7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51,5</a:t>
                      </a:r>
                      <a:endParaRPr kumimoji="0" lang="ru-RU" alt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7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63,9</a:t>
                      </a:r>
                      <a:endParaRPr kumimoji="0" lang="ru-RU" alt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7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60,2</a:t>
                      </a:r>
                      <a:endParaRPr kumimoji="0" lang="ru-RU" alt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7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94%</a:t>
                      </a:r>
                      <a:endParaRPr kumimoji="0" lang="ru-RU" alt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7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117%</a:t>
                      </a:r>
                      <a:endParaRPr kumimoji="0" lang="ru-RU" alt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3709079"/>
                  </a:ext>
                </a:extLst>
              </a:tr>
              <a:tr h="351640"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обслуживание долга</a:t>
                      </a:r>
                      <a:endParaRPr kumimoji="0" lang="ru-RU" alt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7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3,5</a:t>
                      </a:r>
                      <a:endParaRPr kumimoji="0" lang="ru-RU" alt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7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6,2</a:t>
                      </a:r>
                      <a:endParaRPr kumimoji="0" lang="ru-RU" alt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7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6,2</a:t>
                      </a:r>
                      <a:endParaRPr kumimoji="0" lang="ru-RU" alt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7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ru-RU" alt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7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177%</a:t>
                      </a:r>
                      <a:endParaRPr kumimoji="0" lang="ru-RU" alt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6676677"/>
                  </a:ext>
                </a:extLst>
              </a:tr>
              <a:tr h="351640"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другие отрасли</a:t>
                      </a:r>
                      <a:endParaRPr kumimoji="0" lang="ru-RU" alt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7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</a:t>
                      </a:r>
                      <a:endParaRPr kumimoji="0" lang="ru-RU" alt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7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5,0</a:t>
                      </a:r>
                      <a:endParaRPr kumimoji="0" lang="ru-RU" alt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7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3,8</a:t>
                      </a:r>
                      <a:endParaRPr kumimoji="0" lang="ru-RU" alt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7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76%</a:t>
                      </a:r>
                      <a:endParaRPr kumimoji="0" lang="ru-RU" alt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7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158%</a:t>
                      </a:r>
                      <a:endParaRPr kumimoji="0" lang="ru-RU" alt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341384"/>
                  </a:ext>
                </a:extLst>
              </a:tr>
              <a:tr h="351640"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kumimoji="0" lang="ru-RU" alt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7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1015,7</a:t>
                      </a:r>
                      <a:endParaRPr kumimoji="0" lang="ru-RU" alt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7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958,5</a:t>
                      </a:r>
                      <a:endParaRPr kumimoji="0" lang="ru-RU" alt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7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924,7</a:t>
                      </a:r>
                      <a:endParaRPr kumimoji="0" lang="ru-RU" alt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7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95%</a:t>
                      </a:r>
                      <a:endParaRPr kumimoji="0" lang="ru-RU" alt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342900" indent="-34290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7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91%</a:t>
                      </a:r>
                      <a:endParaRPr kumimoji="0" lang="ru-RU" altLang="ru-RU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76316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455746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52</a:t>
            </a:fld>
            <a:endParaRPr lang="en-US" dirty="0"/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494649" y="281840"/>
            <a:ext cx="8785225" cy="461665"/>
          </a:xfrm>
          <a:prstGeom prst="rect">
            <a:avLst/>
          </a:prstGeom>
          <a:solidFill>
            <a:schemeClr val="tx2">
              <a:lumMod val="75000"/>
            </a:schemeClr>
          </a:solidFill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Расходы бюджета в 2016 г. в сравнении с 2015 г., в млн. руб.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6269" y="95954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  <p:graphicFrame>
        <p:nvGraphicFramePr>
          <p:cNvPr id="5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9228506"/>
              </p:ext>
            </p:extLst>
          </p:nvPr>
        </p:nvGraphicFramePr>
        <p:xfrm>
          <a:off x="0" y="2192356"/>
          <a:ext cx="4549966" cy="39220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9271821"/>
              </p:ext>
            </p:extLst>
          </p:nvPr>
        </p:nvGraphicFramePr>
        <p:xfrm>
          <a:off x="5100810" y="929391"/>
          <a:ext cx="6666659" cy="59286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08975627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53</a:t>
            </a:fld>
            <a:endParaRPr 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9845" y="232942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24569" y="154151"/>
            <a:ext cx="9366113" cy="461665"/>
          </a:xfrm>
          <a:prstGeom prst="rect">
            <a:avLst/>
          </a:prstGeom>
          <a:solidFill>
            <a:schemeClr val="tx2">
              <a:lumMod val="75000"/>
            </a:schemeClr>
          </a:solidFill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Основные мероприятия расходной части бюджета в 2016 г. </a:t>
            </a:r>
          </a:p>
        </p:txBody>
      </p:sp>
      <p:graphicFrame>
        <p:nvGraphicFramePr>
          <p:cNvPr id="6" name="Group 7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0097967"/>
              </p:ext>
            </p:extLst>
          </p:nvPr>
        </p:nvGraphicFramePr>
        <p:xfrm>
          <a:off x="363558" y="660503"/>
          <a:ext cx="10532124" cy="6087428"/>
        </p:xfrm>
        <a:graphic>
          <a:graphicData uri="http://schemas.openxmlformats.org/drawingml/2006/table">
            <a:tbl>
              <a:tblPr/>
              <a:tblGrid>
                <a:gridCol w="7311411">
                  <a:extLst>
                    <a:ext uri="{9D8B030D-6E8A-4147-A177-3AD203B41FA5}">
                      <a16:colId xmlns:a16="http://schemas.microsoft.com/office/drawing/2014/main" val="65133899"/>
                    </a:ext>
                  </a:extLst>
                </a:gridCol>
                <a:gridCol w="3220713">
                  <a:extLst>
                    <a:ext uri="{9D8B030D-6E8A-4147-A177-3AD203B41FA5}">
                      <a16:colId xmlns:a16="http://schemas.microsoft.com/office/drawing/2014/main" val="2741043482"/>
                    </a:ext>
                  </a:extLst>
                </a:gridCol>
              </a:tblGrid>
              <a:tr h="347112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Строительство газопровода по г. Озерску</a:t>
                      </a:r>
                      <a:endParaRPr kumimoji="0" lang="ru-RU" alt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8" marB="45718"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15,2 млн. рубля</a:t>
                      </a:r>
                      <a:endParaRPr kumimoji="0" lang="ru-RU" alt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8" marB="45718" anchor="ctr"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1476142"/>
                  </a:ext>
                </a:extLst>
              </a:tr>
              <a:tr h="375139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Реконструкция здания бывшего общежития под специализированное жилье</a:t>
                      </a:r>
                      <a:endParaRPr kumimoji="0" lang="ru-RU" alt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8" marB="45718"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31,1 млн. рубля</a:t>
                      </a:r>
                      <a:endParaRPr kumimoji="0" lang="ru-RU" alt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8" marB="45718" anchor="ctr"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0074178"/>
                  </a:ext>
                </a:extLst>
              </a:tr>
              <a:tr h="421842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Капитальный ремонт многоквартирных домов</a:t>
                      </a:r>
                      <a:endParaRPr kumimoji="0" lang="ru-RU" alt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8" marB="45718"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3,8 млн. рублей</a:t>
                      </a:r>
                      <a:endParaRPr kumimoji="0" lang="ru-RU" alt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8" marB="45718" anchor="ctr"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0477844"/>
                  </a:ext>
                </a:extLst>
              </a:tr>
              <a:tr h="347112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Проведение ремонтно-восстановительных работ водопроводных сетей</a:t>
                      </a:r>
                      <a:endParaRPr kumimoji="0" lang="ru-RU" alt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8" marB="45718"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3,6 млн. рублей</a:t>
                      </a:r>
                      <a:endParaRPr kumimoji="0" lang="ru-RU" alt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8" marB="45718" anchor="ctr"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8516096"/>
                  </a:ext>
                </a:extLst>
              </a:tr>
              <a:tr h="394724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и ремонт автомобильных дорог общего пользования и тротуаров</a:t>
                      </a:r>
                      <a:endParaRPr kumimoji="0" lang="ru-RU" alt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8" marB="45718"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12,3 млн. рублей</a:t>
                      </a:r>
                      <a:endParaRPr kumimoji="0" lang="ru-RU" alt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8" marB="45718" anchor="ctr"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200431"/>
                  </a:ext>
                </a:extLst>
              </a:tr>
              <a:tr h="423349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Уличное освещение</a:t>
                      </a:r>
                      <a:endParaRPr kumimoji="0" lang="ru-RU" alt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8" marB="45718"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 млн. рубля</a:t>
                      </a:r>
                      <a:endParaRPr kumimoji="0" lang="ru-RU" alt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8" marB="45718" anchor="ctr"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949396"/>
                  </a:ext>
                </a:extLst>
              </a:tr>
              <a:tr h="347112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Мероприятия по благоустройству МО «Озерский городской округ»</a:t>
                      </a:r>
                      <a:endParaRPr kumimoji="0" lang="ru-RU" alt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8" marB="45718"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 млн. рублей</a:t>
                      </a:r>
                      <a:endParaRPr kumimoji="0" lang="ru-RU" alt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8" marB="45718" anchor="ctr"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2770159"/>
                  </a:ext>
                </a:extLst>
              </a:tr>
              <a:tr h="347112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Программа конкретных дел</a:t>
                      </a:r>
                      <a:endParaRPr kumimoji="0" lang="ru-RU" alt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8" marB="45718"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3,9 млн. рублей</a:t>
                      </a:r>
                      <a:endParaRPr kumimoji="0" lang="ru-RU" alt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8" marB="45718" anchor="ctr"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7856728"/>
                  </a:ext>
                </a:extLst>
              </a:tr>
              <a:tr h="423253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Создание условий для получения детьми-инвалидами качественного образования</a:t>
                      </a:r>
                      <a:endParaRPr kumimoji="0" lang="ru-RU" alt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8" marB="45718"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 млн. рублей</a:t>
                      </a:r>
                      <a:endParaRPr kumimoji="0" lang="ru-RU" alt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8" marB="45718" anchor="ctr"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3224451"/>
                  </a:ext>
                </a:extLst>
              </a:tr>
              <a:tr h="347112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Приобретение школьных автобусов</a:t>
                      </a:r>
                      <a:endParaRPr kumimoji="0" lang="ru-RU" alt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8" marB="45718"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 млн. рублей</a:t>
                      </a:r>
                      <a:endParaRPr kumimoji="0" lang="ru-RU" alt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8" marB="45718" anchor="ctr"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8066923"/>
                  </a:ext>
                </a:extLst>
              </a:tr>
              <a:tr h="607449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Создание условий для занятия физической культурой и спортом в школах, расположенных в сельской местности </a:t>
                      </a:r>
                      <a:endParaRPr kumimoji="0" lang="ru-RU" alt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8" marB="45718"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 млн. рублей</a:t>
                      </a:r>
                      <a:endParaRPr kumimoji="0" lang="ru-RU" alt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8" marB="45718" anchor="ctr"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1685835"/>
                  </a:ext>
                </a:extLst>
              </a:tr>
              <a:tr h="347112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Проведение ремонтных работ в здании МФЦ</a:t>
                      </a:r>
                      <a:endParaRPr kumimoji="0" lang="ru-RU" alt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8" marB="45718"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 млн. рублей</a:t>
                      </a:r>
                      <a:endParaRPr kumimoji="0" lang="ru-RU" alt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8" marB="45718" anchor="ctr"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3467595"/>
                  </a:ext>
                </a:extLst>
              </a:tr>
              <a:tr h="607449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Предоставление социальных выплат для приобретения жилья молодым семьям и молодым специалистам на селе</a:t>
                      </a:r>
                      <a:endParaRPr kumimoji="0" lang="ru-RU" alt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8" marB="45718"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 млн. рублей</a:t>
                      </a:r>
                      <a:endParaRPr kumimoji="0" lang="ru-RU" alt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8" marB="45718" anchor="ctr"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2614640"/>
                  </a:ext>
                </a:extLst>
              </a:tr>
              <a:tr h="411296"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  <a:endParaRPr kumimoji="0" lang="ru-RU" alt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8" marB="45718"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0" latinLnBrk="0" hangingPunct="0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defTabSz="4572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defTabSz="4572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defTabSz="4572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algn="l" defTabSz="4572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83,3 млн. рублей</a:t>
                      </a:r>
                      <a:endParaRPr kumimoji="0" lang="ru-RU" alt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8" marB="45718" anchor="ctr" horzOverflow="overflow">
                    <a:lnL w="12700" cmpd="sng">
                      <a:solidFill>
                        <a:srgbClr val="5B9BD5"/>
                      </a:solidFill>
                    </a:lnL>
                    <a:lnR w="12700" cmpd="sng">
                      <a:solidFill>
                        <a:srgbClr val="5B9BD5"/>
                      </a:solidFill>
                    </a:lnR>
                    <a:lnT w="12700" cmpd="sng">
                      <a:solidFill>
                        <a:srgbClr val="5B9BD5"/>
                      </a:solidFill>
                    </a:lnT>
                    <a:lnB w="12700" cmpd="sng">
                      <a:solidFill>
                        <a:srgbClr val="5B9BD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82126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133225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4212" y="2423711"/>
            <a:ext cx="8534400" cy="1222872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Перечень инвестиционных площадок.</a:t>
            </a:r>
            <a:b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</a:t>
            </a:r>
            <a:b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г. ОЗЕРСК, Озерский район</a:t>
            </a:r>
            <a:endParaRPr lang="ru-RU" sz="24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54</a:t>
            </a:fld>
            <a:endParaRPr lang="en-US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9845" y="177858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276" y="4021070"/>
            <a:ext cx="4133893" cy="2590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8303" y="4014687"/>
            <a:ext cx="4120309" cy="2590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"/>
            <a:ext cx="10994834" cy="21593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3942351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4212" y="0"/>
            <a:ext cx="8534400" cy="275411"/>
          </a:xfrm>
        </p:spPr>
        <p:txBody>
          <a:bodyPr>
            <a:normAutofit fontScale="90000"/>
          </a:bodyPr>
          <a:lstStyle/>
          <a:p>
            <a:pPr algn="ctr">
              <a:spcAft>
                <a:spcPts val="0"/>
              </a:spcAft>
            </a:pPr>
            <a:b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2.1. Паспорт инвестиционной площадки г. Озёрск, ул. Багратиона (см. схему №3.3)</a:t>
            </a:r>
            <a:br>
              <a:rPr lang="ru-RU" sz="1600" dirty="0">
                <a:solidFill>
                  <a:srgbClr val="0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</a:rPr>
            </a:br>
            <a:endParaRPr lang="ru-RU" sz="1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049755" y="6188075"/>
            <a:ext cx="1142245" cy="6699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55</a:t>
            </a:fld>
            <a:endParaRPr lang="en-US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3205703"/>
              </p:ext>
            </p:extLst>
          </p:nvPr>
        </p:nvGraphicFramePr>
        <p:xfrm>
          <a:off x="0" y="255593"/>
          <a:ext cx="11633812" cy="6615884"/>
        </p:xfrm>
        <a:graphic>
          <a:graphicData uri="http://schemas.openxmlformats.org/drawingml/2006/table">
            <a:tbl>
              <a:tblPr firstRow="1" firstCol="1" bandRow="1">
                <a:tableStyleId>{638B1855-1B75-4FBE-930C-398BA8C253C6}</a:tableStyleId>
              </a:tblPr>
              <a:tblGrid>
                <a:gridCol w="4593955">
                  <a:extLst>
                    <a:ext uri="{9D8B030D-6E8A-4147-A177-3AD203B41FA5}">
                      <a16:colId xmlns:a16="http://schemas.microsoft.com/office/drawing/2014/main" val="1731775435"/>
                    </a:ext>
                  </a:extLst>
                </a:gridCol>
                <a:gridCol w="7039857">
                  <a:extLst>
                    <a:ext uri="{9D8B030D-6E8A-4147-A177-3AD203B41FA5}">
                      <a16:colId xmlns:a16="http://schemas.microsoft.com/office/drawing/2014/main" val="423819604"/>
                    </a:ext>
                  </a:extLst>
                </a:gridCol>
              </a:tblGrid>
              <a:tr h="1823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Виды разрешенного использования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901" marR="18901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Сельхозиспользование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 соответствии с классификатором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901" marR="18901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0207432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Категория земель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901" marR="18901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Земли населенных пунктов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901" marR="18901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031558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Местонахождение (адрес) площадки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901" marR="18901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Озёрск, ул. Багратиона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901" marR="18901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6073488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Площадь, га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901" marR="18901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4,0 (подлежит межеванию)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901" marR="18901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9987572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Правообладатель площадки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901" marR="18901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государственная  (не разграниченная) собственность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901" marR="18901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8994522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Юридический (почтовый) адрес, телефон (код города), 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901" marR="18901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238120, г. Озёрск, ул. Московская, 9; 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Тел.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8(40142)32172,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ozerskgov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@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mail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.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ru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901" marR="18901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8512988"/>
                  </a:ext>
                </a:extLst>
              </a:tr>
              <a:tr h="3647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Контактное лицо (Ф.И.О.), должность, телефон (код города)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 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901" marR="18901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Кузнецов Сергей Кириллович –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aseline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и.о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зам. главы администрации МО «Озёрский городской округ» 8 (40142)3-00-14;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kus.s64@mail.ru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901" marR="18901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810251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Фактическое состояние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901" marR="18901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используется, на площадке отсутствуют строения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901" marR="18901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6890964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Возможность расширения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901" marR="18901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901" marR="18901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6291649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Удаленность от Калининграда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901" marR="18901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км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901" marR="18901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5018534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Удаленность от морских портов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901" marR="18901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км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901" marR="18901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1069448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Удаленность от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ж.д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станции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901" marR="18901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45720" algn="l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км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901" marR="18901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798763"/>
                  </a:ext>
                </a:extLst>
              </a:tr>
              <a:tr h="4099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Удаленность от таможенного пункта  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901" marR="18901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км от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Погранперехода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Гусев- Голдап</a:t>
                      </a:r>
                      <a:r>
                        <a:rPr lang="ru-RU" sz="1200" u="sng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тел. +7 (40143) 24637, 66 км от таможенного пункта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МАПП «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Чернышевское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», пос.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Чернышевское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Нестеровский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р-н), Калининградская ул., 1, Тел.: +7 (40144) 92801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901" marR="18901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059152"/>
                  </a:ext>
                </a:extLst>
              </a:tr>
              <a:tr h="3647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Соседние населенные пункты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901" marR="18901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Географическое положение обеспечивает свободный доступ к участку от: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Гусев – 26 км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Черняховск – 30 км 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901" marR="18901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2824151"/>
                  </a:ext>
                </a:extLst>
              </a:tr>
              <a:tr h="182381"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                                                                    Инженерная инфраструктура: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901" marR="18901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1326247"/>
                  </a:ext>
                </a:extLst>
              </a:tr>
              <a:tr h="3647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Электроснабжение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901" marR="18901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Трансформаторная подстанция, р/м 100 к ВТ ОАО «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Янтарьэнергосбыт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8(40142) 3-30-29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Заворухин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Димитрий Владимирович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901" marR="18901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341443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Газоснабжение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901" marR="18901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901" marR="18901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4090003"/>
                  </a:ext>
                </a:extLst>
              </a:tr>
              <a:tr h="4850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Водоснабжение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901" marR="18901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Водоснабжение зданий и сооружений на земельном участке планируется осуществить в соответствии с техническими условиями на присоединение к городским сетям водоснабжения.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901" marR="18901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1624384"/>
                  </a:ext>
                </a:extLst>
              </a:tr>
              <a:tr h="3733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Водоотведение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901" marR="18901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Водоотведение зданий и сооружений на земельном участке планируется осуществить в соответствии с техническими условиями на присоединение к городским сетям водоснабжения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901" marR="18901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5856097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Теплоснабжение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901" marR="18901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901" marR="18901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5781963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Автодорога - съезды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901" marR="18901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Автодорога имеется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901" marR="18901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9659745"/>
                  </a:ext>
                </a:extLst>
              </a:tr>
              <a:tr h="4097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Ограничения обременения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901" marR="18901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901" marR="18901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111742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Удалённость от жилой зоны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901" marR="18901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700 м.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901" marR="18901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5422763"/>
                  </a:ext>
                </a:extLst>
              </a:tr>
              <a:tr h="18238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Предлагаемый метод использования площадки: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901" marR="18901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3249972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Вариант 1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901" marR="18901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Предприятие по переработке сельскохозяйственной  продукции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901" marR="18901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3893193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Вариант 2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901" marR="18901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Выращивание овощей открытого грунта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901" marR="18901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7165004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Вариант 3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901" marR="18901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Выращивание овощей закрытого грунта (строительство тепличного хозяйства)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901" marR="18901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8670867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Вариант 4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901" marR="18901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Площадка для хранения овощей (строительство овощехранилища)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8901" marR="18901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8036910"/>
                  </a:ext>
                </a:extLst>
              </a:tr>
            </a:tbl>
          </a:graphicData>
        </a:graphic>
      </p:graphicFrame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0800" y="0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114925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1049755" y="6188075"/>
            <a:ext cx="1142245" cy="6699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56</a:t>
            </a:fld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69484" y="0"/>
            <a:ext cx="90889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2.2.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Паспорт инвестиционной площадки г. Озёрск (бывший техникум)                   (см. схему 3.4.1.; 3.4.2)</a:t>
            </a:r>
            <a:endParaRPr lang="ru-RU" sz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8640690"/>
              </p:ext>
            </p:extLst>
          </p:nvPr>
        </p:nvGraphicFramePr>
        <p:xfrm>
          <a:off x="0" y="258449"/>
          <a:ext cx="11611777" cy="6609466"/>
        </p:xfrm>
        <a:graphic>
          <a:graphicData uri="http://schemas.openxmlformats.org/drawingml/2006/table">
            <a:tbl>
              <a:tblPr firstRow="1" firstCol="1" bandRow="1">
                <a:tableStyleId>{638B1855-1B75-4FBE-930C-398BA8C253C6}</a:tableStyleId>
              </a:tblPr>
              <a:tblGrid>
                <a:gridCol w="5191807">
                  <a:extLst>
                    <a:ext uri="{9D8B030D-6E8A-4147-A177-3AD203B41FA5}">
                      <a16:colId xmlns:a16="http://schemas.microsoft.com/office/drawing/2014/main" val="2927112720"/>
                    </a:ext>
                  </a:extLst>
                </a:gridCol>
                <a:gridCol w="6419970">
                  <a:extLst>
                    <a:ext uri="{9D8B030D-6E8A-4147-A177-3AD203B41FA5}">
                      <a16:colId xmlns:a16="http://schemas.microsoft.com/office/drawing/2014/main" val="3162320118"/>
                    </a:ext>
                  </a:extLst>
                </a:gridCol>
              </a:tblGrid>
              <a:tr h="1814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Виды разрешенного использования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0216" marR="2021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Зона делового и коммерческого назначения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0216" marR="2021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5307627"/>
                  </a:ext>
                </a:extLst>
              </a:tr>
              <a:tr h="1814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Категория земель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0216" marR="2021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Земли населенных пунктов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0216" marR="2021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1462692"/>
                  </a:ext>
                </a:extLst>
              </a:tr>
              <a:tr h="1814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Местонахождение (адрес) площадки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0216" marR="2021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Озёрск, пл. Победы,1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0216" marR="2021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2103579"/>
                  </a:ext>
                </a:extLst>
              </a:tr>
              <a:tr h="1814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Площадь, га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0216" marR="2021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1,384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0216" marR="2021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0654865"/>
                  </a:ext>
                </a:extLst>
              </a:tr>
              <a:tr h="1814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Правообладатель площадки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0216" marR="2021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Калининградская область, Агентство по имуществу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0216" marR="2021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4374603"/>
                  </a:ext>
                </a:extLst>
              </a:tr>
              <a:tr h="1987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Юридический (почтовый) адрес, телефон (код города), 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0216" marR="2021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236000 г. Калининград, Московский проспект, 95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0216" marR="2021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5899205"/>
                  </a:ext>
                </a:extLst>
              </a:tr>
              <a:tr h="1927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Контактное лицо (Ф.И.О.)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Должность,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елефон (код города),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0216" marR="2021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Бойко Геннадий Александрович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Начальник Управления распоряжения имуществом 84012599759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0216" marR="2021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969383"/>
                  </a:ext>
                </a:extLst>
              </a:tr>
              <a:tr h="1814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Фактическое состояние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0216" marR="2021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используется, на площадке находится комплекс зданий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0216" marR="2021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3736098"/>
                  </a:ext>
                </a:extLst>
              </a:tr>
              <a:tr h="1814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Возможность расширения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0216" marR="2021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0216" marR="2021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205302"/>
                  </a:ext>
                </a:extLst>
              </a:tr>
              <a:tr h="1814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Удаленность от Калининграда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0216" marR="2021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км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0216" marR="2021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8727361"/>
                  </a:ext>
                </a:extLst>
              </a:tr>
              <a:tr h="1814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Удаленность от морских портов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0216" marR="2021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км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0216" marR="2021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8643010"/>
                  </a:ext>
                </a:extLst>
              </a:tr>
              <a:tr h="1814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Удаленность от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ж.д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станции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0216" marR="2021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45720" algn="l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км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0216" marR="2021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2726884"/>
                  </a:ext>
                </a:extLst>
              </a:tr>
              <a:tr h="5444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Удаленность от таможенного пункта  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0216" marR="2021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км от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Погранперехода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Гусев- Голдап</a:t>
                      </a:r>
                      <a:r>
                        <a:rPr lang="ru-RU" sz="1200" u="sng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тел. +7 (40143) 24637, 66 км от таможенного пункта МАПП «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Чернышевское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», пос.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Чернышевское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Нестеровский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р-н), Калининградская ул., 1, Тел.: +7 (40144) 92801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0216" marR="2021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9186584"/>
                  </a:ext>
                </a:extLst>
              </a:tr>
              <a:tr h="3629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Соседние населенные пункты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0216" marR="2021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Географическое положение обеспечивает свободный доступ к участку от: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Гусев – 26 км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Черняховск – 30 км 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0216" marR="2021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9153443"/>
                  </a:ext>
                </a:extLst>
              </a:tr>
              <a:tr h="18147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Инженерная инфраструктура: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0216" marR="2021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1783188"/>
                  </a:ext>
                </a:extLst>
              </a:tr>
              <a:tr h="3629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Электроснабжение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0216" marR="2021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Трансформаторная подстанция, р/м 93 кВт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ОАО «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Янтарьэнергосбыт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8(40142) 3-30-29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Заворухин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Димитрий Владимирович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0216" marR="2021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2951916"/>
                  </a:ext>
                </a:extLst>
              </a:tr>
              <a:tr h="3629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Газоснабжение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0216" marR="2021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Имеется возможность получения технических условий от ОАО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Калининградгазификация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Гатило Андрей Николаевич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Тел.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8-906-219-45-90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0216" marR="2021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7504825"/>
                  </a:ext>
                </a:extLst>
              </a:tr>
              <a:tr h="3629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Водоснабжение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0216" marR="2021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Имеется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МУП «Озёрский - Водоканал»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8 (40142) 3-28-28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Гвоздиков Олег Александрович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0216" marR="2021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1295913"/>
                  </a:ext>
                </a:extLst>
              </a:tr>
              <a:tr h="3629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Водоотведение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0216" marR="2021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Имеется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МУП «Озёрский - Водоканал»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8 (40142) 3-28-28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Гвоздиков Олег Александрович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0216" marR="2021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724626"/>
                  </a:ext>
                </a:extLst>
              </a:tr>
              <a:tr h="1814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Теплоснабжение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0216" marR="2021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Собственная котельная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0216" marR="2021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6137332"/>
                  </a:ext>
                </a:extLst>
              </a:tr>
              <a:tr h="1814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Автодорога - съезды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0216" marR="2021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Автодорога имеется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0216" marR="2021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4829699"/>
                  </a:ext>
                </a:extLst>
              </a:tr>
              <a:tr h="1814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Ограничения обременения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0216" marR="2021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0216" marR="2021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9372544"/>
                  </a:ext>
                </a:extLst>
              </a:tr>
              <a:tr h="1814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Удалённость от жилой зоны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0216" marR="2021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 м.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0216" marR="2021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0395753"/>
                  </a:ext>
                </a:extLst>
              </a:tr>
              <a:tr h="18147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Предлагаемый метод использования площадки: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0216" marR="2021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9232307"/>
                  </a:ext>
                </a:extLst>
              </a:tr>
              <a:tr h="1814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Вариант 1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0216" marR="2021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Предприятие по переработке сельскохозяйственной продукции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0216" marR="2021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1091263"/>
                  </a:ext>
                </a:extLst>
              </a:tr>
              <a:tr h="1814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Вариант 2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0216" marR="2021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Развлекательный торговый центр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0216" marR="2021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2731137"/>
                  </a:ext>
                </a:extLst>
              </a:tr>
              <a:tr h="1814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Вариант 3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0216" marR="2021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Промышленное производство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0216" marR="2021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33055"/>
                  </a:ext>
                </a:extLst>
              </a:tr>
              <a:tr h="1814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Вариант 4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0216" marR="2021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База для ремонта сельхозтехники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0216" marR="2021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4134040"/>
                  </a:ext>
                </a:extLst>
              </a:tr>
              <a:tr h="1814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Вариант 5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0216" marR="2021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Изготовление металлоконструкций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0216" marR="2021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8461639"/>
                  </a:ext>
                </a:extLst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8706" y="0"/>
            <a:ext cx="713294" cy="762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60283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049755" y="6188075"/>
            <a:ext cx="1142245" cy="6699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57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299990" y="0"/>
            <a:ext cx="88245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2.3.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Паспорт инвестиционной площадки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г. Озерск, ул. Пограничная, 36 (см. схему 3.5.)</a:t>
            </a:r>
            <a:endParaRPr lang="ru-RU" sz="1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6635498"/>
              </p:ext>
            </p:extLst>
          </p:nvPr>
        </p:nvGraphicFramePr>
        <p:xfrm>
          <a:off x="-11016" y="276993"/>
          <a:ext cx="11655846" cy="6602577"/>
        </p:xfrm>
        <a:graphic>
          <a:graphicData uri="http://schemas.openxmlformats.org/drawingml/2006/table">
            <a:tbl>
              <a:tblPr firstRow="1" firstCol="1" bandRow="1">
                <a:tableStyleId>{638B1855-1B75-4FBE-930C-398BA8C253C6}</a:tableStyleId>
              </a:tblPr>
              <a:tblGrid>
                <a:gridCol w="4318612">
                  <a:extLst>
                    <a:ext uri="{9D8B030D-6E8A-4147-A177-3AD203B41FA5}">
                      <a16:colId xmlns:a16="http://schemas.microsoft.com/office/drawing/2014/main" val="3158058265"/>
                    </a:ext>
                  </a:extLst>
                </a:gridCol>
                <a:gridCol w="7337234">
                  <a:extLst>
                    <a:ext uri="{9D8B030D-6E8A-4147-A177-3AD203B41FA5}">
                      <a16:colId xmlns:a16="http://schemas.microsoft.com/office/drawing/2014/main" val="790001695"/>
                    </a:ext>
                  </a:extLst>
                </a:gridCol>
              </a:tblGrid>
              <a:tr h="1822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Виды разрешенного использования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7479" marR="17479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классификатору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7479" marR="17479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612172"/>
                  </a:ext>
                </a:extLst>
              </a:tr>
              <a:tr h="1822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Категория земель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7479" marR="17479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Земли населенных пунктов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7479" marR="17479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1937027"/>
                  </a:ext>
                </a:extLst>
              </a:tr>
              <a:tr h="1822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Местонахождение (адрес) площадки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7479" marR="17479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Озерск, ул. Пограничная,36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7479" marR="17479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3870306"/>
                  </a:ext>
                </a:extLst>
              </a:tr>
              <a:tr h="1822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Площадь, га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7479" marR="17479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14.32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7479" marR="17479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5915651"/>
                  </a:ext>
                </a:extLst>
              </a:tr>
              <a:tr h="1822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Правообладатель площадки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7479" marR="17479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 «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Озёрский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городской округ»- имущество; земельный  участок - Российская Федерация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7479" marR="17479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9924363"/>
                  </a:ext>
                </a:extLst>
              </a:tr>
              <a:tr h="1822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Юридический (почтовый) адрес, телефон (код города), 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7479" marR="17479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238120,г. Озёрск, ул. Московская, д. 9;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8-401-42-3-21-72, ozerskgov@mail.ru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7479" marR="17479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6297106"/>
                  </a:ext>
                </a:extLst>
              </a:tr>
              <a:tr h="3644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Контактное лицо (Ф.И.О.)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Должность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Телефон (код города)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7479" marR="17479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Кузнецов Сергей Кириллович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и.о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зам. главы администрации МО «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Озёрский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городской округ»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(40142)3-00-14 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kus.s64@mail.ru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7479" marR="17479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8320922"/>
                  </a:ext>
                </a:extLst>
              </a:tr>
              <a:tr h="2680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Фактическое состояние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7479" marR="17479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Производственная база (автобусный парк  МБУ «Школьник», на площадке находится комплекс зданий.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7479" marR="17479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3551325"/>
                  </a:ext>
                </a:extLst>
              </a:tr>
              <a:tr h="1822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Возможность расширения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7479" marR="17479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есть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7479" marR="17479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221583"/>
                  </a:ext>
                </a:extLst>
              </a:tr>
              <a:tr h="1822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Удаленность от Калининграда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7479" marR="17479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км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7479" marR="17479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9895177"/>
                  </a:ext>
                </a:extLst>
              </a:tr>
              <a:tr h="1822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Удаленность от морских портов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7479" marR="17479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км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7479" marR="17479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1343425"/>
                  </a:ext>
                </a:extLst>
              </a:tr>
              <a:tr h="1822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Удаленность от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ж.д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станции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7479" marR="17479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45720" algn="just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км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7479" marR="17479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2715840"/>
                  </a:ext>
                </a:extLst>
              </a:tr>
              <a:tr h="5466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Удаленность от таможенного пункта  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7479" marR="17479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км от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Погранперехода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Гусев- Голдап</a:t>
                      </a:r>
                      <a:r>
                        <a:rPr lang="ru-RU" sz="1200" u="sng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тел. +7 (40143) 24637, 66 км от таможенного пункта МАПП «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Чернышевское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», пос.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Чернышевское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Нестеровский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р-н), Калининградская ул., 1,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(40144) 92801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7479" marR="17479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426508"/>
                  </a:ext>
                </a:extLst>
              </a:tr>
              <a:tr h="2994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Соседние населенные пункты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7479" marR="17479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Географическое положение обеспечивает свободный доступ к участку от: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Гусев – 26 км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Черняховск – 30 км 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7479" marR="17479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3894585"/>
                  </a:ext>
                </a:extLst>
              </a:tr>
              <a:tr h="182226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Инженерная инфраструктура: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7479" marR="17479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0464811"/>
                  </a:ext>
                </a:extLst>
              </a:tr>
              <a:tr h="3644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Электроснабжение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7479" marR="17479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Трансформаторная подстанция, р/м 500 кВт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ОАО «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Янтарьэнергосбыт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8(40142) 3-30-29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Заворухин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Димитрий Владимирович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7479" marR="17479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1071773"/>
                  </a:ext>
                </a:extLst>
              </a:tr>
              <a:tr h="3644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Газоснабжение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7479" marR="17479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Имеется возможность получения тех. условий от ОАО «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Калининградгазификация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Гатило Андрей Николаевич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Тел.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8-906-219-45-90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7479" marR="17479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7187066"/>
                  </a:ext>
                </a:extLst>
              </a:tr>
              <a:tr h="5466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Водоснабжение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7479" marR="17479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Водоснабжение зданий и сооружений на площадке планируется осуществить в соответствии с техническими условиями на присоединение к городским сетям водоснабжения.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МУП «Озёрский - Водоканал»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8 (40142) 3-28-28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Гвоздиков Олег Александрович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7479" marR="17479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480755"/>
                  </a:ext>
                </a:extLst>
              </a:tr>
              <a:tr h="5466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Водоотведение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7479" marR="17479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Водоотведение зданий и сооружений на площадке планируется осуществить в соответствии с техническими условиями на присоединение к городским сетям водоснабжения.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МУП «Озёрский - Водоканал»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8 (40142) 3-28-28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Гвоздиков Олег Александрович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7479" marR="17479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403947"/>
                  </a:ext>
                </a:extLst>
              </a:tr>
              <a:tr h="1822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Теплоснабжение 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7479" marR="17479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7479" marR="17479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6709261"/>
                  </a:ext>
                </a:extLst>
              </a:tr>
              <a:tr h="1822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Автодорога - съезды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7479" marR="17479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Автодорога имеется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7479" marR="17479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5456391"/>
                  </a:ext>
                </a:extLst>
              </a:tr>
              <a:tr h="1822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Ограничения обременения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7479" marR="17479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7479" marR="17479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0212011"/>
                  </a:ext>
                </a:extLst>
              </a:tr>
              <a:tr h="1822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Удалённость от жилой зоны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7479" marR="17479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 м.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7479" marR="17479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9380802"/>
                  </a:ext>
                </a:extLst>
              </a:tr>
              <a:tr h="182226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Предлагаемый метод использования площадки: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7479" marR="17479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7541443"/>
                  </a:ext>
                </a:extLst>
              </a:tr>
              <a:tr h="1822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Вариант 1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7479" marR="17479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Коммунально-складское хозяйство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7479" marR="17479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4130170"/>
                  </a:ext>
                </a:extLst>
              </a:tr>
              <a:tr h="1822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Вариант 2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7479" marR="17479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Оптовая база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7479" marR="17479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1750256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68190" y="0"/>
            <a:ext cx="723810" cy="8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74630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049755" y="6188075"/>
            <a:ext cx="1142245" cy="6699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58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311007" y="0"/>
            <a:ext cx="89456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2.4.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Паспорт инвестиционной площадки г. Озёрск, ул. Пограничная,23 (см. схему 3.6.1.; 3.6.2.; 3.6.3.)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6222212"/>
              </p:ext>
            </p:extLst>
          </p:nvPr>
        </p:nvGraphicFramePr>
        <p:xfrm>
          <a:off x="1" y="231359"/>
          <a:ext cx="11622794" cy="6626640"/>
        </p:xfrm>
        <a:graphic>
          <a:graphicData uri="http://schemas.openxmlformats.org/drawingml/2006/table">
            <a:tbl>
              <a:tblPr firstRow="1" firstCol="1" bandRow="1">
                <a:tableStyleId>{638B1855-1B75-4FBE-930C-398BA8C253C6}</a:tableStyleId>
              </a:tblPr>
              <a:tblGrid>
                <a:gridCol w="4605050">
                  <a:extLst>
                    <a:ext uri="{9D8B030D-6E8A-4147-A177-3AD203B41FA5}">
                      <a16:colId xmlns:a16="http://schemas.microsoft.com/office/drawing/2014/main" val="2329397717"/>
                    </a:ext>
                  </a:extLst>
                </a:gridCol>
                <a:gridCol w="7017744">
                  <a:extLst>
                    <a:ext uri="{9D8B030D-6E8A-4147-A177-3AD203B41FA5}">
                      <a16:colId xmlns:a16="http://schemas.microsoft.com/office/drawing/2014/main" val="1760654388"/>
                    </a:ext>
                  </a:extLst>
                </a:gridCol>
              </a:tblGrid>
              <a:tr h="7013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Виды разрешенного использования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9213" marR="19213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39:09:010131:343- 46481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кв.м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земля под искусственными водоемами;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39:09:010131:342- 67769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кв.м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.- земля иных видов использования (обслуживание зданий, строений, сооружений);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39:09:010131:345- 4900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кв.м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земля для обслуживания нежилых зданий.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9213" marR="19213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2062106"/>
                  </a:ext>
                </a:extLst>
              </a:tr>
              <a:tr h="1871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Категория земель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9213" marR="19213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Земли населенных пунктов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9213" marR="19213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6140677"/>
                  </a:ext>
                </a:extLst>
              </a:tr>
              <a:tr h="2003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Местонахождение (адрес) площадки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9213" marR="19213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Озёрск, ул. Пограничная,23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9213" marR="19213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4638090"/>
                  </a:ext>
                </a:extLst>
              </a:tr>
              <a:tr h="1871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Площадь, га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9213" marR="19213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14,02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9213" marR="19213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897686"/>
                  </a:ext>
                </a:extLst>
              </a:tr>
              <a:tr h="2003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Правообладатель площадки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9213" marR="19213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Калининградская область, Агентство по имуществу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9213" marR="19213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8702786"/>
                  </a:ext>
                </a:extLst>
              </a:tr>
              <a:tr h="2003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Юридический (почтовый) адрес, телефон (код города), 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9213" marR="19213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236000 г. Калининград, Московский проспект, 95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9213" marR="19213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0564797"/>
                  </a:ext>
                </a:extLst>
              </a:tr>
              <a:tr h="2111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Контактное лицо (Ф.И.О.)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Должность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Телефон (код города)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9213" marR="19213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Бойко Геннадий Александрович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Начальник Управления распоряжения имуществом 84012599759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9213" marR="19213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697256"/>
                  </a:ext>
                </a:extLst>
              </a:tr>
              <a:tr h="2003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Фактическое состояние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9213" marR="19213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частично используется, на площадке находится комплекс зданий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9213" marR="19213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050812"/>
                  </a:ext>
                </a:extLst>
              </a:tr>
              <a:tr h="1871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Возможность расширения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9213" marR="19213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9213" marR="19213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1891028"/>
                  </a:ext>
                </a:extLst>
              </a:tr>
              <a:tr h="1871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Удаленность от Калининграда 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9213" marR="19213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км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9213" marR="19213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0011427"/>
                  </a:ext>
                </a:extLst>
              </a:tr>
              <a:tr h="1871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Удаленность от морских портов 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9213" marR="19213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км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9213" marR="19213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0408934"/>
                  </a:ext>
                </a:extLst>
              </a:tr>
              <a:tr h="1871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Удаленность от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ж.д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станции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9213" marR="19213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45720" algn="just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км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9213" marR="19213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4482782"/>
                  </a:ext>
                </a:extLst>
              </a:tr>
              <a:tr h="3986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Удаленность от таможенного пункта  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9213" marR="19213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км от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Погранперехода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Гусев- Голдап</a:t>
                      </a:r>
                      <a:r>
                        <a:rPr lang="ru-RU" sz="1200" u="sng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тел. +7 (40143) 24637, 66 км от таможенного пункта МАПП «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Чернышевское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», пос.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Чернышевское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Нестеровский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р-н), Калининградская ул., 1, Тел.: +7 (40144) 92801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9213" marR="19213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3323381"/>
                  </a:ext>
                </a:extLst>
              </a:tr>
              <a:tr h="4007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Соседние населенные пункты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9213" marR="19213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Географическое положение обеспечивает свободный доступ к участку от: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Гусев – 26 км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Черняховск – 30 км 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9213" marR="19213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5496311"/>
                  </a:ext>
                </a:extLst>
              </a:tr>
              <a:tr h="187142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Инженерная инфраструктура: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9213" marR="19213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2422107"/>
                  </a:ext>
                </a:extLst>
              </a:tr>
              <a:tr h="4087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Электроснабжение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9213" marR="19213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Трансформаторные подстанции 3 штуки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ОАО «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Янтарьэнергосбыт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8(40142) 3-30-29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Заворухин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Димитрий Владимирович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9213" marR="19213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7569632"/>
                  </a:ext>
                </a:extLst>
              </a:tr>
              <a:tr h="4007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Газоснабжение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9213" marR="19213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Имеется возможность получения технических условий от ОАО «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Калининградгазификация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Гатило Андрей Николаевич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8-906-219-45-90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9213" marR="19213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3613475"/>
                  </a:ext>
                </a:extLst>
              </a:tr>
              <a:tr h="2260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Водоснабжение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9213" marR="19213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Имеется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МУП «Озёрский - Водоканал»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8 (40142) 3-28-28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Гвоздиков Олег Александрович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9213" marR="19213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7881455"/>
                  </a:ext>
                </a:extLst>
              </a:tr>
              <a:tr h="2705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Водоотведение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9213" marR="19213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Имеется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МУП «Озёрский - Водоканал»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8 (40142) 3-28-28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Гвоздиков Олег Александрович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9213" marR="19213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4995205"/>
                  </a:ext>
                </a:extLst>
              </a:tr>
              <a:tr h="1871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Теплоснабжение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9213" marR="19213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есть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9213" marR="19213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9588271"/>
                  </a:ext>
                </a:extLst>
              </a:tr>
              <a:tr h="1871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Автодорога - съезды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9213" marR="19213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Автодорога имеется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9213" marR="19213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3869312"/>
                  </a:ext>
                </a:extLst>
              </a:tr>
              <a:tr h="1871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Ограничения обременения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9213" marR="19213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9213" marR="19213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7028509"/>
                  </a:ext>
                </a:extLst>
              </a:tr>
              <a:tr h="1871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Удалённость от жилой зоны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9213" marR="19213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 м.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9213" marR="19213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7497553"/>
                  </a:ext>
                </a:extLst>
              </a:tr>
              <a:tr h="187142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Предлагаемый метод использования площадки: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9213" marR="19213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6448284"/>
                  </a:ext>
                </a:extLst>
              </a:tr>
              <a:tr h="1871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Вариант 1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9213" marR="19213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Культурно оздоровительный центр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9213" marR="19213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110043"/>
                  </a:ext>
                </a:extLst>
              </a:tr>
              <a:tr h="1871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Вариант 2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9213" marR="19213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Рыбоводство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9213" marR="19213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2330138"/>
                  </a:ext>
                </a:extLst>
              </a:tr>
              <a:tr h="1871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Вариант 3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9213" marR="19213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Рекреационная зона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9213" marR="19213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173173"/>
                  </a:ext>
                </a:extLst>
              </a:tr>
            </a:tbl>
          </a:graphicData>
        </a:graphic>
      </p:graphicFrame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3615214" y="680650"/>
            <a:ext cx="1136131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0800" y="0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795802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0983816" y="6188075"/>
            <a:ext cx="1142245" cy="6699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59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87287" y="0"/>
            <a:ext cx="107524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2.5.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Паспорт инвестиционной площадки г. Озёрск, ул. Черняховского (ориентир АЗС, противоположная сторона) (см. схему 3.7.)</a:t>
            </a:r>
            <a:endParaRPr lang="ru-RU" sz="1200" dirty="0">
              <a:solidFill>
                <a:srgbClr val="000000"/>
              </a:solidFill>
              <a:effectLst/>
              <a:latin typeface="Arial Unicode MS" panose="020B0604020202020204" pitchFamily="34" charset="-128"/>
              <a:ea typeface="Arial Unicode MS" panose="020B0604020202020204" pitchFamily="34" charset="-128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4685068"/>
              </p:ext>
            </p:extLst>
          </p:nvPr>
        </p:nvGraphicFramePr>
        <p:xfrm>
          <a:off x="0" y="198309"/>
          <a:ext cx="11611778" cy="6692238"/>
        </p:xfrm>
        <a:graphic>
          <a:graphicData uri="http://schemas.openxmlformats.org/drawingml/2006/table">
            <a:tbl>
              <a:tblPr firstRow="1" firstCol="1" bandRow="1">
                <a:tableStyleId>{638B1855-1B75-4FBE-930C-398BA8C253C6}</a:tableStyleId>
              </a:tblPr>
              <a:tblGrid>
                <a:gridCol w="4596329">
                  <a:extLst>
                    <a:ext uri="{9D8B030D-6E8A-4147-A177-3AD203B41FA5}">
                      <a16:colId xmlns:a16="http://schemas.microsoft.com/office/drawing/2014/main" val="2850920161"/>
                    </a:ext>
                  </a:extLst>
                </a:gridCol>
                <a:gridCol w="7015449">
                  <a:extLst>
                    <a:ext uri="{9D8B030D-6E8A-4147-A177-3AD203B41FA5}">
                      <a16:colId xmlns:a16="http://schemas.microsoft.com/office/drawing/2014/main" val="573847844"/>
                    </a:ext>
                  </a:extLst>
                </a:gridCol>
              </a:tblGrid>
              <a:tr h="18186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Виды разрешенного использования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6968" marR="1696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Сельхоз использование в соответствии с классификатором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6968" marR="1696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5202253"/>
                  </a:ext>
                </a:extLst>
              </a:tr>
              <a:tr h="1818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Категория земель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6968" marR="1696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Земли населенных пунктов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6968" marR="1696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8286565"/>
                  </a:ext>
                </a:extLst>
              </a:tr>
              <a:tr h="1818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Местонахождение (адрес) площадки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6968" marR="1696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Озёрск, ул. Черняховского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6968" marR="1696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1228568"/>
                  </a:ext>
                </a:extLst>
              </a:tr>
              <a:tr h="1818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Площадь, га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6968" marR="1696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44,39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6968" marR="1696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4553637"/>
                  </a:ext>
                </a:extLst>
              </a:tr>
              <a:tr h="1818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Правообладатель площадки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6968" marR="1696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 «Озёрский городской округ»- имущество; земельный  участок - Российская Федерация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6968" marR="1696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8628529"/>
                  </a:ext>
                </a:extLst>
              </a:tr>
              <a:tr h="1818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Юридический (почтовый) адрес, телефон (код города), 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6968" marR="1696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238120, г. Озёрск, ул. Московская, д. 9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8-401-42-3-21-72, ozerskgov@mail.ru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6968" marR="1696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389191"/>
                  </a:ext>
                </a:extLst>
              </a:tr>
              <a:tr h="3637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Контактное лицо (Ф.И.О.)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Должность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Телефон (код города)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6968" marR="1696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Кузнецов Сергей Кириллович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и.о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зам. главы администрации МО «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Озёрский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городской округ»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(40142)3-00-14 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kus.s64@mail.ru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6968" marR="1696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9039064"/>
                  </a:ext>
                </a:extLst>
              </a:tr>
              <a:tr h="1818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Фактическое состояние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6968" marR="1696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огороды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6968" marR="1696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8578752"/>
                  </a:ext>
                </a:extLst>
              </a:tr>
              <a:tr h="1818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Возможность расширения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6968" marR="1696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есть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6968" marR="1696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8375422"/>
                  </a:ext>
                </a:extLst>
              </a:tr>
              <a:tr h="1818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Удаленность от Калининграда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6968" marR="1696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км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6968" marR="1696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0861602"/>
                  </a:ext>
                </a:extLst>
              </a:tr>
              <a:tr h="1818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Удаленность от морских портов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6968" marR="1696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км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6968" marR="1696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1403544"/>
                  </a:ext>
                </a:extLst>
              </a:tr>
              <a:tr h="1818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Удаленность от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ж.д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станции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6968" marR="1696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45720" algn="just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км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6968" marR="1696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0690340"/>
                  </a:ext>
                </a:extLst>
              </a:tr>
              <a:tr h="3856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Удаленность от таможенного пункта  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6968" marR="1696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км от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Погранперехода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Гусев- Голдап</a:t>
                      </a:r>
                      <a:r>
                        <a:rPr lang="ru-RU" sz="1200" u="sng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тел. +7 (40143) 24637, 66 км от таможенного пункта МАПП «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Чернышевское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», пос.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Чернышевское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Нестеровский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р-н), Калининградская ул., 1, Тел.: +7 (40144) 92801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6968" marR="1696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7089759"/>
                  </a:ext>
                </a:extLst>
              </a:tr>
              <a:tr h="3637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Соседние населенные пункты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6968" marR="1696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Географическое положение обеспечивает свободный доступ к участку от: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Гусев – 26 км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Черняховск – 30 км 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6968" marR="1696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65589"/>
                  </a:ext>
                </a:extLst>
              </a:tr>
              <a:tr h="18186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Инженерная инфраструктура: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6968" marR="1696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9002324"/>
                  </a:ext>
                </a:extLst>
              </a:tr>
              <a:tr h="3637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Электроснабжение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6968" marR="1696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текущий момент свободных электрических мощностей нет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ОАО «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Янтарьэнергосбыт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8(40142) 3-30-29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Заворухин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Димитрий Владимирович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6968" marR="1696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7602822"/>
                  </a:ext>
                </a:extLst>
              </a:tr>
              <a:tr h="3637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Газоснабжение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6968" marR="1696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Имеется возможность получения технических условий от ОАО «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Калининградгазификация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Гатило Андрей Николаевич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8-906-219-45-90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6968" marR="1696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1691474"/>
                  </a:ext>
                </a:extLst>
              </a:tr>
              <a:tr h="5455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Водоснабжение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6968" marR="1696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Водоснабжение зданий и сооружений на площадке планируется осуществить в соответствии с техническими условиями на присоединение к городским сетям водоснабжения.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МУП «Озёрский - Водоканал»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8 (40142) 3-28-28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Гвоздиков Олег Александрович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6968" marR="1696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9204124"/>
                  </a:ext>
                </a:extLst>
              </a:tr>
              <a:tr h="5455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Водоотведение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6968" marR="1696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Водоотведение зданий и сооружений на площадке планируется осуществить в соответствии с техническими условиями на присоединение к городским сетям водоснабжения.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МУП «Озёрский - Водоканал»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8 (40142) 3-28-28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Гвоздиков Олег Александрович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6968" marR="1696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4933217"/>
                  </a:ext>
                </a:extLst>
              </a:tr>
              <a:tr h="1818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Теплоснабжение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6968" marR="1696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6968" marR="1696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3171259"/>
                  </a:ext>
                </a:extLst>
              </a:tr>
              <a:tr h="1818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Автодорога - съезды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6968" marR="1696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Автодорога имеется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6968" marR="1696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010692"/>
                  </a:ext>
                </a:extLst>
              </a:tr>
              <a:tr h="1818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Ограничения обременения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6968" marR="1696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6968" marR="1696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2259477"/>
                  </a:ext>
                </a:extLst>
              </a:tr>
              <a:tr h="1818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Удалённость от жилой зоны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6968" marR="1696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 м.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6968" marR="1696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8788361"/>
                  </a:ext>
                </a:extLst>
              </a:tr>
              <a:tr h="18186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Предлагаемый метод использования площадки: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6968" marR="1696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0289879"/>
                  </a:ext>
                </a:extLst>
              </a:tr>
              <a:tr h="1818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Вариант 1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6968" marR="1696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Предприятие по переработке сельскохозяйственной  продукции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6968" marR="1696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5760558"/>
                  </a:ext>
                </a:extLst>
              </a:tr>
              <a:tr h="4544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Вариант 2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6968" marR="1696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Выращивание овощей открытого грунта; </a:t>
                      </a:r>
                      <a:r>
                        <a:rPr kumimoji="0" lang="ru-RU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Выращивание овощей закрытого грунта (строительство тепличного хозяйства)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16968" marR="1696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7289684"/>
                  </a:ext>
                </a:extLst>
              </a:tr>
            </a:tbl>
          </a:graphicData>
        </a:graphic>
      </p:graphicFrame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3320" y="0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48348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244029" y="330506"/>
            <a:ext cx="5498583" cy="837282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1.2. Географическое положение, климат и природные ресурсы.</a:t>
            </a:r>
          </a:p>
        </p:txBody>
      </p:sp>
      <p:pic>
        <p:nvPicPr>
          <p:cNvPr id="10" name="Объект 9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4827" y="330507"/>
            <a:ext cx="4845984" cy="3966072"/>
          </a:xfrm>
          <a:prstGeom prst="rect">
            <a:avLst/>
          </a:prstGeom>
          <a:noFill/>
        </p:spPr>
      </p:pic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5244029" y="1200839"/>
            <a:ext cx="5498583" cy="5266062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sz="15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образование «Озёрский городской округ» является приграничным районом, расположенным на юго-востоке Калининградской области (124 км от областного центра г. Калининград). На севере район граничит с Черняховским и Гусевским муниципальными образованиями, на востоке – с Нестеровским, а на западе – с Правдинским муниципальным образованием. Южная граница района совпадает с государственной границей между Россией и Польшей . </a:t>
            </a:r>
          </a:p>
          <a:p>
            <a:pPr algn="just"/>
            <a:r>
              <a:rPr lang="ru-RU" sz="15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Климат округа переходный от морского к умеренно-континентальному. Мягкая зима, умеренно теплое лето. Температуры: января от -2°С до -4,4°С, июля  от +16°С до +18°С. Среднегодовое количество осадков – с максимумом – в июне и минимумом – в сентябре-октябре. Наличие природных ресурсов -  песчано-гравийная смесь, торф, сапропель.</a:t>
            </a:r>
          </a:p>
          <a:p>
            <a:pPr algn="just"/>
            <a:r>
              <a:rPr lang="ru-RU" sz="15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Размещение земельного фонда по категориям земель.</a:t>
            </a:r>
          </a:p>
          <a:p>
            <a:pPr algn="just"/>
            <a:r>
              <a:rPr lang="ru-RU" sz="15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МО «Озёрского городского округа» составляет 87 744 га.  Наибольшая часть территории  относится к  землям сельскохозяйственного назначения – 73 824 га (84,1%).  </a:t>
            </a:r>
          </a:p>
          <a:p>
            <a:pPr algn="just">
              <a:lnSpc>
                <a:spcPct val="110000"/>
              </a:lnSpc>
            </a:pPr>
            <a:r>
              <a:rPr lang="ru-RU" sz="15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Лесная часть территории составляет 12,3 %.Земли водного фонда- 0,7%. Рельеф местности муниципального образования – холмистый, характеризуется  красивым природным ландшафтом, изобилием озёр и прудов, относительно крупными лесными массивами. По территории района протекает река Анграпа с прекрасными живописными берегами. Все это создает благоприятный природный потенциал для проживания и отдыха населения, развития экологически ориентированных производств.	</a:t>
            </a:r>
          </a:p>
          <a:p>
            <a:pPr algn="just"/>
            <a:endParaRPr lang="ru-RU" sz="1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4322" y="174866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8155540"/>
              </p:ext>
            </p:extLst>
          </p:nvPr>
        </p:nvGraphicFramePr>
        <p:xfrm>
          <a:off x="254827" y="4527528"/>
          <a:ext cx="4845984" cy="204954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75282">
                  <a:extLst>
                    <a:ext uri="{9D8B030D-6E8A-4147-A177-3AD203B41FA5}">
                      <a16:colId xmlns:a16="http://schemas.microsoft.com/office/drawing/2014/main" val="2850366899"/>
                    </a:ext>
                  </a:extLst>
                </a:gridCol>
                <a:gridCol w="1670702">
                  <a:extLst>
                    <a:ext uri="{9D8B030D-6E8A-4147-A177-3AD203B41FA5}">
                      <a16:colId xmlns:a16="http://schemas.microsoft.com/office/drawing/2014/main" val="1511637470"/>
                    </a:ext>
                  </a:extLst>
                </a:gridCol>
              </a:tblGrid>
              <a:tr h="26911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Территория, га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08194181"/>
                  </a:ext>
                </a:extLst>
              </a:tr>
              <a:tr h="26911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</a:rPr>
                        <a:t>Земли лесно</a:t>
                      </a:r>
                      <a:r>
                        <a:rPr lang="ru-RU" sz="1400" dirty="0">
                          <a:effectLst/>
                        </a:rPr>
                        <a:t>го</a:t>
                      </a:r>
                      <a:r>
                        <a:rPr lang="cs-CZ" sz="1400" dirty="0">
                          <a:effectLst/>
                        </a:rPr>
                        <a:t> фонда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6,248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47750360"/>
                  </a:ext>
                </a:extLst>
              </a:tr>
              <a:tr h="26911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</a:rPr>
                        <a:t>Земли сельхозназначения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73,824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61327886"/>
                  </a:ext>
                </a:extLst>
              </a:tr>
              <a:tr h="26911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Земли населенных пунктов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4,297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41207706"/>
                  </a:ext>
                </a:extLst>
              </a:tr>
              <a:tr h="26911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Земли водного фонда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0,61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71578712"/>
                  </a:ext>
                </a:extLst>
              </a:tr>
              <a:tr h="13005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Земли запаса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2,301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73748792"/>
                  </a:ext>
                </a:extLst>
              </a:tr>
              <a:tr h="40824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Земли </a:t>
                      </a:r>
                      <a:r>
                        <a:rPr lang="ru-RU" sz="1400" dirty="0">
                          <a:effectLst/>
                        </a:rPr>
                        <a:t>иного специального назначения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0,464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710408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301371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049755" y="6188075"/>
            <a:ext cx="1142245" cy="6699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60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068636" y="0"/>
            <a:ext cx="929456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2.6.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Паспорт инвестиционной площадки г. Озерск, ул. Литейная, 19 (см. схему 3.8.)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sz="1600" dirty="0">
              <a:solidFill>
                <a:srgbClr val="000000"/>
              </a:solidFill>
              <a:effectLst/>
              <a:latin typeface="Arial Unicode MS" panose="020B0604020202020204" pitchFamily="34" charset="-128"/>
              <a:ea typeface="Arial Unicode MS" panose="020B0604020202020204" pitchFamily="34" charset="-128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2471038"/>
              </p:ext>
            </p:extLst>
          </p:nvPr>
        </p:nvGraphicFramePr>
        <p:xfrm>
          <a:off x="-1" y="264404"/>
          <a:ext cx="11666863" cy="6611095"/>
        </p:xfrm>
        <a:graphic>
          <a:graphicData uri="http://schemas.openxmlformats.org/drawingml/2006/table">
            <a:tbl>
              <a:tblPr firstRow="1" firstCol="1" bandRow="1">
                <a:tableStyleId>{638B1855-1B75-4FBE-930C-398BA8C253C6}</a:tableStyleId>
              </a:tblPr>
              <a:tblGrid>
                <a:gridCol w="4649119">
                  <a:extLst>
                    <a:ext uri="{9D8B030D-6E8A-4147-A177-3AD203B41FA5}">
                      <a16:colId xmlns:a16="http://schemas.microsoft.com/office/drawing/2014/main" val="2699054344"/>
                    </a:ext>
                  </a:extLst>
                </a:gridCol>
                <a:gridCol w="7017744">
                  <a:extLst>
                    <a:ext uri="{9D8B030D-6E8A-4147-A177-3AD203B41FA5}">
                      <a16:colId xmlns:a16="http://schemas.microsoft.com/office/drawing/2014/main" val="2435764244"/>
                    </a:ext>
                  </a:extLst>
                </a:gridCol>
              </a:tblGrid>
              <a:tr h="1608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Текущее использование площадки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Ремонтно-техническое предприятие (при наличии заказов)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8598042"/>
                  </a:ext>
                </a:extLst>
              </a:tr>
              <a:tr h="1791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Категория земель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Земли населенных пунктов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2851742"/>
                  </a:ext>
                </a:extLst>
              </a:tr>
              <a:tr h="1791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Местонахождение (адрес) площадки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Озёрск, ул. ул. Литейная, 19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2676074"/>
                  </a:ext>
                </a:extLst>
              </a:tr>
              <a:tr h="1791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Площадь, га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1311853"/>
                  </a:ext>
                </a:extLst>
              </a:tr>
              <a:tr h="1791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Правообладатель площадки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АООТ «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Озёрское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РТП»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7292843"/>
                  </a:ext>
                </a:extLst>
              </a:tr>
              <a:tr h="1791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Юридический (почтовый) адрес, телефон (код города), 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238120, г. Озёрск, ул. Литейная, 19;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8-401-42-3-22-75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6749671"/>
                  </a:ext>
                </a:extLst>
              </a:tr>
              <a:tr h="5993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Контактное лицо (Ф.И.О.)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Должность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Телефон (код города)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Быков Анатолий Алексеевич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Директор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8-401-42-3-22-75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1079516"/>
                  </a:ext>
                </a:extLst>
              </a:tr>
              <a:tr h="1791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Фактическое состояние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частично используется, на площадке находится комплекс зданий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3325135"/>
                  </a:ext>
                </a:extLst>
              </a:tr>
              <a:tr h="1791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Возможность расширения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есть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6032975"/>
                  </a:ext>
                </a:extLst>
              </a:tr>
              <a:tr h="1791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Удаленность от Калининграда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км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7827175"/>
                  </a:ext>
                </a:extLst>
              </a:tr>
              <a:tr h="1791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Удаленность от морских портов 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км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7961763"/>
                  </a:ext>
                </a:extLst>
              </a:tr>
              <a:tr h="1791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Удаленность от ж.д. станции 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45720" algn="just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км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5913948"/>
                  </a:ext>
                </a:extLst>
              </a:tr>
              <a:tr h="5253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Удаленность от таможенного пункта  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км от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Погранперехода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Гусев- Голдап</a:t>
                      </a:r>
                      <a:r>
                        <a:rPr lang="ru-RU" sz="1200" u="sng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тел. +7 (40143) 24637, 66 км от таможенного пункта МАПП «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Чернышевское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», пос.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Чернышевское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Нестеровский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р-н), Калининградская ул., 1, Тел.: +7 (40144) 92801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3018855"/>
                  </a:ext>
                </a:extLst>
              </a:tr>
              <a:tr h="3582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Соседние населенные пункты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Географическое положение обеспечивает свободный доступ к участку от: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Гусев – 26 км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Черняховск – 30 км 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7165178"/>
                  </a:ext>
                </a:extLst>
              </a:tr>
              <a:tr h="179124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Инженерная инфраструктура: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6590647"/>
                  </a:ext>
                </a:extLst>
              </a:tr>
              <a:tr h="3582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Электроснабжение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Трансформаторные подстанции 2 штуки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ОАО «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Янтарьэнергосбыт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8(40142) 3-30-29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Заворухин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Димитрий Владимирович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1419213"/>
                  </a:ext>
                </a:extLst>
              </a:tr>
              <a:tr h="1791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Газоснабжение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1647273"/>
                  </a:ext>
                </a:extLst>
              </a:tr>
              <a:tr h="3582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Водоснабжение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Имеется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МУП «Озёрский - Водоканал»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8 (40142) 3-28-28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Гвоздиков Олег Александрович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605971"/>
                  </a:ext>
                </a:extLst>
              </a:tr>
              <a:tr h="3582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Водоотведение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Имеется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МУП «Озёрский - Водоканал»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8 (40142) 3-28-28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Гвоздиков Олег Александрович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9048501"/>
                  </a:ext>
                </a:extLst>
              </a:tr>
              <a:tr h="1791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Теплоснабжение 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есть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8554347"/>
                  </a:ext>
                </a:extLst>
              </a:tr>
              <a:tr h="1791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Автодорога - съезды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Автодорога имеется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5856230"/>
                  </a:ext>
                </a:extLst>
              </a:tr>
              <a:tr h="1791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Ограничения обременения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8496858"/>
                  </a:ext>
                </a:extLst>
              </a:tr>
              <a:tr h="1791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Удалённость от жилой зоны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 м.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5759307"/>
                  </a:ext>
                </a:extLst>
              </a:tr>
              <a:tr h="179124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Предлагаемый метод использования площадки: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0804794"/>
                  </a:ext>
                </a:extLst>
              </a:tr>
              <a:tr h="1791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Вариант 1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Ремонтно-техническая база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588724"/>
                  </a:ext>
                </a:extLst>
              </a:tr>
              <a:tr h="1791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Вариант 2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Складская база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9085884"/>
                  </a:ext>
                </a:extLst>
              </a:tr>
              <a:tr h="1791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Вариант 3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Стоянка большегрузного транспорта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6541639"/>
                  </a:ext>
                </a:extLst>
              </a:tr>
              <a:tr h="1791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Вариант 4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Изготовление металлоконструкций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1660186"/>
                  </a:ext>
                </a:extLst>
              </a:tr>
            </a:tbl>
          </a:graphicData>
        </a:graphic>
      </p:graphicFrame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0800" y="0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771219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049755" y="6188075"/>
            <a:ext cx="1142245" cy="6699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61</a:t>
            </a:fld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16096" y="0"/>
            <a:ext cx="94414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2.7.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Паспорт инвестиционной площадки г. Озерск, ул. Литейная, д. 19А    (см. схему 3.9.1.; 3.9.2.; 3.9.3.)</a:t>
            </a:r>
            <a:endParaRPr lang="ru-RU" sz="1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3342681"/>
              </p:ext>
            </p:extLst>
          </p:nvPr>
        </p:nvGraphicFramePr>
        <p:xfrm>
          <a:off x="0" y="230898"/>
          <a:ext cx="11633812" cy="6627096"/>
        </p:xfrm>
        <a:graphic>
          <a:graphicData uri="http://schemas.openxmlformats.org/drawingml/2006/table">
            <a:tbl>
              <a:tblPr firstRow="1" firstCol="1" bandRow="1">
                <a:tableStyleId>{638B1855-1B75-4FBE-930C-398BA8C253C6}</a:tableStyleId>
              </a:tblPr>
              <a:tblGrid>
                <a:gridCol w="5241404">
                  <a:extLst>
                    <a:ext uri="{9D8B030D-6E8A-4147-A177-3AD203B41FA5}">
                      <a16:colId xmlns:a16="http://schemas.microsoft.com/office/drawing/2014/main" val="880350638"/>
                    </a:ext>
                  </a:extLst>
                </a:gridCol>
                <a:gridCol w="6392408">
                  <a:extLst>
                    <a:ext uri="{9D8B030D-6E8A-4147-A177-3AD203B41FA5}">
                      <a16:colId xmlns:a16="http://schemas.microsoft.com/office/drawing/2014/main" val="3705387426"/>
                    </a:ext>
                  </a:extLst>
                </a:gridCol>
              </a:tblGrid>
              <a:tr h="2293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Виды разрешенного использования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1728" marR="2172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соответствии с классификатором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1728" marR="2172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135635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Категория земель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1728" marR="2172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Земли населенных пунктов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1728" marR="2172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104455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Местонахождение (адрес) площадки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1728" marR="2172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Озёрск, ул. ул. Литейная, 19 А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1728" marR="2172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210294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Площадь, га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1728" marR="2172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1728" marR="2172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2855661"/>
                  </a:ext>
                </a:extLst>
              </a:tr>
              <a:tr h="2293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Правообладатель площадки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1728" marR="2172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32/100- муниципальная доля с обременением, 68/100- частная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1728" marR="2172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9193094"/>
                  </a:ext>
                </a:extLst>
              </a:tr>
              <a:tr h="1968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Юридический (почтовый) адрес, телефон (код города), 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1728" marR="2172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238120,г. Озёрск, ул. Московская, д. 9; 8-401-42-3-21-72,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ozerskgov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ru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1728" marR="2172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620677"/>
                  </a:ext>
                </a:extLst>
              </a:tr>
              <a:tr h="3802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Контактное лицо (Ф.И.О.)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Должность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Телефон (код города)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1728" marR="2172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Кузнецов Сергей Кириллович 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И.о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заместителя Главы администрации МО «Озёрский городской округ» 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(40142)3-00-14 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kus.s64@mail.ru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1728" marR="2172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556719"/>
                  </a:ext>
                </a:extLst>
              </a:tr>
              <a:tr h="183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Фактическое состояние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1728" marR="2172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используется, на площадке находится комплекс зданий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1728" marR="2172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16686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Возможность расширения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1728" marR="2172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есть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1728" marR="2172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6367509"/>
                  </a:ext>
                </a:extLst>
              </a:tr>
              <a:tr h="183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Удаленность от Калининграда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1728" marR="2172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км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1728" marR="2172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43944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Удаленность от морских портов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1728" marR="2172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км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1728" marR="2172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6857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Удаленность от ж.д. станции 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1728" marR="2172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45720" algn="just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км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1728" marR="2172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0216936"/>
                  </a:ext>
                </a:extLst>
              </a:tr>
              <a:tr h="5486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Удаленность от таможенного пункта  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1728" marR="2172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км от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Погранперехода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Гусев- Голдап</a:t>
                      </a:r>
                      <a:r>
                        <a:rPr lang="ru-RU" sz="1200" u="sng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тел. +7 (40143) 24637, 66 км от таможенного пункта МАПП «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Чернышевское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», пос.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Чернышевское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Нестеровский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р-н), Калининградская ул., 1, Тел.: +7 (40144) 92801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1728" marR="2172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5230217"/>
                  </a:ext>
                </a:extLst>
              </a:tr>
              <a:tr h="3802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Соседние населенные пункты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1728" marR="2172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Географическое положение обеспечивает свободный доступ к участку от: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Гусев – 26 км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Черняховск – 30 км 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1728" marR="2172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8289843"/>
                  </a:ext>
                </a:extLst>
              </a:tr>
              <a:tr h="18288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Инженерная инфраструктура: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1728" marR="2172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1568848"/>
                  </a:ext>
                </a:extLst>
              </a:tr>
              <a:tr h="3793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Электроснабжение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1728" marR="2172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Есть возможность подключения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ОАО «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Янтарьэнергосбыт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8(40142) 3-30-29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Заворухин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Димитрий Владимирович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1728" marR="2172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046436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Газоснабжение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1728" marR="2172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1728" marR="2172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2920295"/>
                  </a:ext>
                </a:extLst>
              </a:tr>
              <a:tr h="4162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Водоснабжение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1728" marR="2172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Имеется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МУП «Озёрский - Водоканал»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8 (40142) 3-28-28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Гвоздиков Олег Александрович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1728" marR="2172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3283931"/>
                  </a:ext>
                </a:extLst>
              </a:tr>
              <a:tr h="3908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Водоотведение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1728" marR="2172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Имеется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МУП «Озёрский - Водоканал»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8 (40142) 3-28-28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Гвоздиков Олег Александрович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1728" marR="2172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65787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Теплоснабжение 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1728" marR="2172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есть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1728" marR="2172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396505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Автодорога - съезды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1728" marR="2172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Автодорога имеется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1728" marR="2172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204073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Ограничения обременения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1728" marR="2172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есть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1728" marR="2172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269374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Удалённость от жилой зоны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1728" marR="2172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 м.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1728" marR="2172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3480080"/>
                  </a:ext>
                </a:extLst>
              </a:tr>
              <a:tr h="18288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Предлагаемый метод использования площадки: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1728" marR="2172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381939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Вариант 1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1728" marR="2172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Ремонтно-техническая база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1728" marR="2172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289196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Вариант 2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1728" marR="2172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Складская база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1728" marR="2172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046295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Вариант 3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1728" marR="2172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Стоянка большегрузного транспорта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1728" marR="2172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608197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Вариант 4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1728" marR="2172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Изготовление металлоконструкций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1728" marR="21728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2236946"/>
                  </a:ext>
                </a:extLst>
              </a:tr>
            </a:tbl>
          </a:graphicData>
        </a:graphic>
      </p:graphicFrame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0800" y="0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801447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049755" y="6188075"/>
            <a:ext cx="1142245" cy="6699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62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49995" y="0"/>
            <a:ext cx="98270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2.8.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Паспорт инвестиционной площадки Озерский р-н, п.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Гаврилово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 (см. схему 3.10.)</a:t>
            </a:r>
            <a:endParaRPr lang="ru-RU" sz="1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0012240"/>
              </p:ext>
            </p:extLst>
          </p:nvPr>
        </p:nvGraphicFramePr>
        <p:xfrm>
          <a:off x="0" y="277005"/>
          <a:ext cx="11622793" cy="6571399"/>
        </p:xfrm>
        <a:graphic>
          <a:graphicData uri="http://schemas.openxmlformats.org/drawingml/2006/table">
            <a:tbl>
              <a:tblPr firstRow="1" firstCol="1" bandRow="1">
                <a:tableStyleId>{638B1855-1B75-4FBE-930C-398BA8C253C6}</a:tableStyleId>
              </a:tblPr>
              <a:tblGrid>
                <a:gridCol w="4902506">
                  <a:extLst>
                    <a:ext uri="{9D8B030D-6E8A-4147-A177-3AD203B41FA5}">
                      <a16:colId xmlns:a16="http://schemas.microsoft.com/office/drawing/2014/main" val="4285627879"/>
                    </a:ext>
                  </a:extLst>
                </a:gridCol>
                <a:gridCol w="6720287">
                  <a:extLst>
                    <a:ext uri="{9D8B030D-6E8A-4147-A177-3AD203B41FA5}">
                      <a16:colId xmlns:a16="http://schemas.microsoft.com/office/drawing/2014/main" val="1549201150"/>
                    </a:ext>
                  </a:extLst>
                </a:gridCol>
              </a:tblGrid>
              <a:tr h="2867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Виды разрешенного использования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соответствии с классификатором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9461179"/>
                  </a:ext>
                </a:extLst>
              </a:tr>
              <a:tr h="1808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Категория земель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Земли сельскохозяйственного назначения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9588765"/>
                  </a:ext>
                </a:extLst>
              </a:tr>
              <a:tr h="1808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Местонахождение (адрес) площадки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Озерский р-н, п. Гаврилово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0217312"/>
                  </a:ext>
                </a:extLst>
              </a:tr>
              <a:tr h="1808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Площадь, га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0384530"/>
                  </a:ext>
                </a:extLst>
              </a:tr>
              <a:tr h="1808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Правообладатель площадки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Долевая собственность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7804268"/>
                  </a:ext>
                </a:extLst>
              </a:tr>
              <a:tr h="1808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Юридический (почтовый) адрес, телефон (код города), </a:t>
                      </a:r>
                      <a:r>
                        <a:rPr lang="en-US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 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Калининградская область, Озерский район, пос.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Гаврилово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1396615"/>
                  </a:ext>
                </a:extLst>
              </a:tr>
              <a:tr h="1982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Контактное лицо (Ф.И.О.)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Должность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Телефон (код города)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Баранов Владимир Николаевич 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Руководитель СПК «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Гаврилово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4313744"/>
                  </a:ext>
                </a:extLst>
              </a:tr>
              <a:tr h="1808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Фактическое состояние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используется, на участке строения отсутствуют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6733701"/>
                  </a:ext>
                </a:extLst>
              </a:tr>
              <a:tr h="1808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Возможность расширения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есть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3505803"/>
                  </a:ext>
                </a:extLst>
              </a:tr>
              <a:tr h="2294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Удаленность от Калининграда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км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9704220"/>
                  </a:ext>
                </a:extLst>
              </a:tr>
              <a:tr h="1808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Удаленность от морских портов 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км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0686979"/>
                  </a:ext>
                </a:extLst>
              </a:tr>
              <a:tr h="1808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Удаленность от ж.д. станции 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45720" algn="just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км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9461205"/>
                  </a:ext>
                </a:extLst>
              </a:tr>
              <a:tr h="5424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Удаленность от таможенного пункта  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км от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Погранперехода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Гусев- Голдап</a:t>
                      </a:r>
                      <a:r>
                        <a:rPr lang="ru-RU" sz="1200" u="sng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тел. +7 (40143) 24637, 61 км от таможенного пункта МАПП «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Чернышевское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», пос.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Чернышевское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Нестеровский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р-н), Калининградская ул., 1, Тел.: +7 (40144) 92801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9527317"/>
                  </a:ext>
                </a:extLst>
              </a:tr>
              <a:tr h="4495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Соседние населенные пункты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Географическое положение обеспечивает свободный доступ к участку от: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Гусев – 25 км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Черняховск – 30 км 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8965245"/>
                  </a:ext>
                </a:extLst>
              </a:tr>
              <a:tr h="18082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Инженерная инфраструктура: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6557240"/>
                  </a:ext>
                </a:extLst>
              </a:tr>
              <a:tr h="3616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Электроснабжение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Трансформаторная подстанция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ОАО «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Янтарьэнергосбыт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8(40142) 3-30-29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Заворухин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Димитрий Владимирович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4973831"/>
                  </a:ext>
                </a:extLst>
              </a:tr>
              <a:tr h="3616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Газоснабжение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Имеется возможность получения технических условий от ОАО «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Калининградгазификация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Гатило Андрей Николаевич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8-906-219-45-90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0635751"/>
                  </a:ext>
                </a:extLst>
              </a:tr>
              <a:tr h="1808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Водоснабжение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артезианская скважина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6619617"/>
                  </a:ext>
                </a:extLst>
              </a:tr>
              <a:tr h="1808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Водоотведение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3024465"/>
                  </a:ext>
                </a:extLst>
              </a:tr>
              <a:tr h="1808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Теплоснабжение 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1387822"/>
                  </a:ext>
                </a:extLst>
              </a:tr>
              <a:tr h="1808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Автодорога - съезды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Автодорога имеется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9674689"/>
                  </a:ext>
                </a:extLst>
              </a:tr>
              <a:tr h="1808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Ограничения обременения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1178621"/>
                  </a:ext>
                </a:extLst>
              </a:tr>
              <a:tr h="1808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Удалённость от жилой зоны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 м.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5134183"/>
                  </a:ext>
                </a:extLst>
              </a:tr>
              <a:tr h="18082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Предлагаемый метод использования площадки: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3027853"/>
                  </a:ext>
                </a:extLst>
              </a:tr>
              <a:tr h="1808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Вариант 1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Животноводческая ферма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2686178"/>
                  </a:ext>
                </a:extLst>
              </a:tr>
              <a:tr h="1808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Вариант 2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Предприятие по переработке сельскохозяйственной  продукции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62315"/>
                  </a:ext>
                </a:extLst>
              </a:tr>
              <a:tr h="1808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Вариант 3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Выращивание овощей открытого грунта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852802"/>
                  </a:ext>
                </a:extLst>
              </a:tr>
              <a:tr h="1814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Вариант 4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Выращивание овощей закрытого грунта (строительство тепличного хозяйства)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3498846"/>
                  </a:ext>
                </a:extLst>
              </a:tr>
              <a:tr h="2867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Вариант 5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Площадка для хранения овощей (строительство овощехранилища)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3830764"/>
                  </a:ext>
                </a:extLst>
              </a:tr>
            </a:tbl>
          </a:graphicData>
        </a:graphic>
      </p:graphicFrame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4469" y="0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441683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049755" y="6188075"/>
            <a:ext cx="1142245" cy="6699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63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057619" y="0"/>
            <a:ext cx="95736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2.9.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Паспорт инвестиционной площадки Озерский р-н, п. Ново-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Гурьевское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(см. схему 3.11.)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0079700"/>
              </p:ext>
            </p:extLst>
          </p:nvPr>
        </p:nvGraphicFramePr>
        <p:xfrm>
          <a:off x="0" y="277005"/>
          <a:ext cx="11644829" cy="6578474"/>
        </p:xfrm>
        <a:graphic>
          <a:graphicData uri="http://schemas.openxmlformats.org/drawingml/2006/table">
            <a:tbl>
              <a:tblPr firstRow="1" firstCol="1" bandRow="1">
                <a:tableStyleId>{638B1855-1B75-4FBE-930C-398BA8C253C6}</a:tableStyleId>
              </a:tblPr>
              <a:tblGrid>
                <a:gridCol w="5246368">
                  <a:extLst>
                    <a:ext uri="{9D8B030D-6E8A-4147-A177-3AD203B41FA5}">
                      <a16:colId xmlns:a16="http://schemas.microsoft.com/office/drawing/2014/main" val="2442525906"/>
                    </a:ext>
                  </a:extLst>
                </a:gridCol>
                <a:gridCol w="6398461">
                  <a:extLst>
                    <a:ext uri="{9D8B030D-6E8A-4147-A177-3AD203B41FA5}">
                      <a16:colId xmlns:a16="http://schemas.microsoft.com/office/drawing/2014/main" val="625508008"/>
                    </a:ext>
                  </a:extLst>
                </a:gridCol>
              </a:tblGrid>
              <a:tr h="2085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Виды разрешенного использования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4474" marR="24474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соответствии с классификатором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4474" marR="24474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8703474"/>
                  </a:ext>
                </a:extLst>
              </a:tr>
              <a:tr h="1390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Категория земель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4474" marR="24474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Земли населенных пунктов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4474" marR="24474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691219"/>
                  </a:ext>
                </a:extLst>
              </a:tr>
              <a:tr h="2085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Местонахождение (адрес) площадки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4474" marR="24474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Озерский р-н, п. Ново-Гурьевское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4474" marR="24474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8123473"/>
                  </a:ext>
                </a:extLst>
              </a:tr>
              <a:tr h="1331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Площадь, га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4474" marR="24474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4474" marR="24474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893514"/>
                  </a:ext>
                </a:extLst>
              </a:tr>
              <a:tr h="2085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Правообладатель площадки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4474" marR="24474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Государственная (не разграниченная собственность)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4474" marR="24474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7004919"/>
                  </a:ext>
                </a:extLst>
              </a:tr>
              <a:tr h="1969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Юридический (почтовый) адрес, телефон (код города), </a:t>
                      </a:r>
                      <a:r>
                        <a:rPr lang="en-US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 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4474" marR="24474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238120, г. Озёрск, ул. Московская, д.9; 8-401-42-3-21-72,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ozerskgov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ru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4474" marR="24474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571628"/>
                  </a:ext>
                </a:extLst>
              </a:tr>
              <a:tr h="4186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Контактное лицо (Ф.И.О.)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Должность Телефон (код города) 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4474" marR="24474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Кузнецов Сергей Кириллович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и.о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зам. главы администрации МО «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Озёрский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городской округ»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(40142)3-00-14 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kus.s64@mail.ru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4474" marR="24474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7617375"/>
                  </a:ext>
                </a:extLst>
              </a:tr>
              <a:tr h="2085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Фактическое состояние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4474" marR="24474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используется, на участке строения отсутствуют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4474" marR="24474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4927779"/>
                  </a:ext>
                </a:extLst>
              </a:tr>
              <a:tr h="1390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Возможность расширения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4474" marR="24474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4474" marR="24474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6048461"/>
                  </a:ext>
                </a:extLst>
              </a:tr>
              <a:tr h="2085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Удаленность от Калининграда 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4474" marR="24474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км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4474" marR="24474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8143551"/>
                  </a:ext>
                </a:extLst>
              </a:tr>
              <a:tr h="2085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Удаленность от морских портов 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4474" marR="24474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км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4474" marR="24474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5571833"/>
                  </a:ext>
                </a:extLst>
              </a:tr>
              <a:tr h="2085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Удаленность от ж.д. станции 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4474" marR="24474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45720" algn="just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км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4474" marR="24474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4768529"/>
                  </a:ext>
                </a:extLst>
              </a:tr>
              <a:tr h="6135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Удаленность от таможенного пункта  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4474" marR="24474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км от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Погранперехода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Гусев- Голдап</a:t>
                      </a:r>
                      <a:r>
                        <a:rPr lang="ru-RU" sz="1200" u="sng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тел. +7 (40143) 24637, 66 км от таможенного пункта МАПП «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Чернышевское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», пос.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Чернышевское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Нестеровский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р-н), Калининградская ул., 1, Тел.: +7 (40144) 92801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4474" marR="24474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0586772"/>
                  </a:ext>
                </a:extLst>
              </a:tr>
              <a:tr h="4076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Соседние населенные пункты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4474" marR="24474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Географическое положение обеспечивает свободный доступ к участку от: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Гусев – 25 км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Черняховск – 49 км 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4474" marR="24474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0923405"/>
                  </a:ext>
                </a:extLst>
              </a:tr>
              <a:tr h="133168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Инженерная инфраструктура: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4474" marR="24474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8513130"/>
                  </a:ext>
                </a:extLst>
              </a:tr>
              <a:tr h="6950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Электроснабжение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4474" marR="24474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Трансформаторная подстанция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ОАО «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Янтарьэнергосбыт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8(40142) 3-30-29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Заворухин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Димитрий Владимирович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4474" marR="24474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3657780"/>
                  </a:ext>
                </a:extLst>
              </a:tr>
              <a:tr h="1331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Газоснабжение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4474" marR="24474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4474" marR="24474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2400555"/>
                  </a:ext>
                </a:extLst>
              </a:tr>
              <a:tr h="1390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Водоснабжение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4474" marR="24474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артезианская скважина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4474" marR="24474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2430794"/>
                  </a:ext>
                </a:extLst>
              </a:tr>
              <a:tr h="1331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Водоотведение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4474" marR="24474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4474" marR="24474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8217560"/>
                  </a:ext>
                </a:extLst>
              </a:tr>
              <a:tr h="1390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Теплоснабжение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4474" marR="24474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4474" marR="24474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0345523"/>
                  </a:ext>
                </a:extLst>
              </a:tr>
              <a:tr h="1390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Автодорога - съезды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4474" marR="24474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Автодорога имеется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4474" marR="24474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1056149"/>
                  </a:ext>
                </a:extLst>
              </a:tr>
              <a:tr h="1390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Ограничения обременения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4474" marR="24474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4474" marR="24474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4356637"/>
                  </a:ext>
                </a:extLst>
              </a:tr>
              <a:tr h="1390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Удалённость от жилой зоны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4474" marR="24474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 м.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4474" marR="24474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4321969"/>
                  </a:ext>
                </a:extLst>
              </a:tr>
              <a:tr h="139008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Предлагаемый метод использования площадки: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4474" marR="24474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5364083"/>
                  </a:ext>
                </a:extLst>
              </a:tr>
              <a:tr h="2780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Вариант 1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4474" marR="24474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Цех по переработке сельскохозяйственной  продукции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4474" marR="24474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7313846"/>
                  </a:ext>
                </a:extLst>
              </a:tr>
              <a:tr h="2780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Вариант 2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4474" marR="24474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Площадка для хранения овощей (строительство овощехранилища)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4474" marR="24474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3525942"/>
                  </a:ext>
                </a:extLst>
              </a:tr>
            </a:tbl>
          </a:graphicData>
        </a:graphic>
      </p:graphicFrame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0800" y="0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008069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049755" y="6188075"/>
            <a:ext cx="1142245" cy="6699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64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443210" y="0"/>
            <a:ext cx="891999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2.10.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Паспорт инвестиционной площадки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Озёрский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р-н, п. Садовое  (см. схему 3.12.)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 </a:t>
            </a:r>
            <a:endParaRPr lang="ru-RU" sz="1600" dirty="0">
              <a:solidFill>
                <a:srgbClr val="000000"/>
              </a:solidFill>
              <a:effectLst/>
              <a:latin typeface="Arial Unicode MS" panose="020B0604020202020204" pitchFamily="34" charset="-128"/>
              <a:ea typeface="Arial Unicode MS" panose="020B0604020202020204" pitchFamily="34" charset="-128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9810200"/>
              </p:ext>
            </p:extLst>
          </p:nvPr>
        </p:nvGraphicFramePr>
        <p:xfrm>
          <a:off x="0" y="285747"/>
          <a:ext cx="11647170" cy="6584408"/>
        </p:xfrm>
        <a:graphic>
          <a:graphicData uri="http://schemas.openxmlformats.org/drawingml/2006/table">
            <a:tbl>
              <a:tblPr firstRow="1" firstCol="1" bandRow="1">
                <a:tableStyleId>{638B1855-1B75-4FBE-930C-398BA8C253C6}</a:tableStyleId>
              </a:tblPr>
              <a:tblGrid>
                <a:gridCol w="4869180">
                  <a:extLst>
                    <a:ext uri="{9D8B030D-6E8A-4147-A177-3AD203B41FA5}">
                      <a16:colId xmlns:a16="http://schemas.microsoft.com/office/drawing/2014/main" val="446835309"/>
                    </a:ext>
                  </a:extLst>
                </a:gridCol>
                <a:gridCol w="6777990">
                  <a:extLst>
                    <a:ext uri="{9D8B030D-6E8A-4147-A177-3AD203B41FA5}">
                      <a16:colId xmlns:a16="http://schemas.microsoft.com/office/drawing/2014/main" val="2175904937"/>
                    </a:ext>
                  </a:extLst>
                </a:gridCol>
              </a:tblGrid>
              <a:tr h="2609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Виды разрешенного использования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соответствии с классификатором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4909270"/>
                  </a:ext>
                </a:extLst>
              </a:tr>
              <a:tr h="1822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Категория земель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Земли населенных пунктов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477372"/>
                  </a:ext>
                </a:extLst>
              </a:tr>
              <a:tr h="1822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Местонахождение (адрес) площадки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Озёрский р-н, п. Садовое, ул. Центральная, 35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2046494"/>
                  </a:ext>
                </a:extLst>
              </a:tr>
              <a:tr h="1822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Площадь, га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9978585"/>
                  </a:ext>
                </a:extLst>
              </a:tr>
              <a:tr h="1822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Правообладатель площадки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 «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Озёрский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городской округ»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3071419"/>
                  </a:ext>
                </a:extLst>
              </a:tr>
              <a:tr h="2116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Юридический (почтовый) адрес, телефон (код города), </a:t>
                      </a:r>
                      <a:r>
                        <a:rPr lang="en-US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 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238120, г. Озёрск, ул. Московская, д. 9;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8-401-42-3-21-72,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ozerskgov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ru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9260883"/>
                  </a:ext>
                </a:extLst>
              </a:tr>
              <a:tr h="4296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Контактное лицо (Ф.И.О.)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Должность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Телефон (код города)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Кузнецов Сергей Кириллович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и.о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зам. главы администрации МО «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Озёрский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городской округ»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(40142)3-00-14 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kus.s64@mail.ru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6038424"/>
                  </a:ext>
                </a:extLst>
              </a:tr>
              <a:tr h="1822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Фактическое состояние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используется, на площадке есть здания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0264702"/>
                  </a:ext>
                </a:extLst>
              </a:tr>
              <a:tr h="1822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Возможность расширения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есть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3572983"/>
                  </a:ext>
                </a:extLst>
              </a:tr>
              <a:tr h="2087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Удаленность от Калининграда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км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5271102"/>
                  </a:ext>
                </a:extLst>
              </a:tr>
              <a:tr h="1822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Удаленность от морских портов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км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2469088"/>
                  </a:ext>
                </a:extLst>
              </a:tr>
              <a:tr h="1822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Удаленность от ж.д. станции 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45720" algn="just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км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6941580"/>
                  </a:ext>
                </a:extLst>
              </a:tr>
              <a:tr h="5468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Удаленность от таможенного пункта  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км от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Погранперехода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Гусев- Голдап</a:t>
                      </a:r>
                      <a:r>
                        <a:rPr lang="ru-RU" sz="1200" u="sng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тел. +7 (40143) 24637, 66 км от таможенного пункта МАПП «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Чернышевское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», пос.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Чернышевское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Нестеровский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р-н), Калининградская ул., 1, Тел.: +7 (40144) 92801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4519546"/>
                  </a:ext>
                </a:extLst>
              </a:tr>
              <a:tr h="3651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Соседние населенные пункты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Географическое положение обеспечивает свободный доступ к участку от: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Гусев – 25 км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Черняховск – 49 км 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8889484"/>
                  </a:ext>
                </a:extLst>
              </a:tr>
              <a:tr h="18227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Инженерная инфраструктура: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947141"/>
                  </a:ext>
                </a:extLst>
              </a:tr>
              <a:tr h="4188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Электроснабжение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Есть возможность подключения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ОАО «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Янтарьэнергосбыт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8(40142) 3-30-29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Заворухин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Димитрий Владимирович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4948800"/>
                  </a:ext>
                </a:extLst>
              </a:tr>
              <a:tr h="1822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Газоснабжение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2287289"/>
                  </a:ext>
                </a:extLst>
              </a:tr>
              <a:tr h="3973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Водоснабжение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Имеется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МУП «Озёрский - Водоканал»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8 (40142) 3-28-28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Гвоздиков Олег Александрович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5146672"/>
                  </a:ext>
                </a:extLst>
              </a:tr>
              <a:tr h="3973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Водоотведение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Имеется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МУП «Озёрский - Водоканал»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8 (40142) 3-28-28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Гвоздиков Олег Александрович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1390472"/>
                  </a:ext>
                </a:extLst>
              </a:tr>
              <a:tr h="1822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Теплоснабжение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8103833"/>
                  </a:ext>
                </a:extLst>
              </a:tr>
              <a:tr h="1822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Автодорога - съезды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Автодорога имеется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119567"/>
                  </a:ext>
                </a:extLst>
              </a:tr>
              <a:tr h="1822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Ограничения обременения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801178"/>
                  </a:ext>
                </a:extLst>
              </a:tr>
              <a:tr h="1822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Удалённость от жилой зоны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 м.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7040308"/>
                  </a:ext>
                </a:extLst>
              </a:tr>
              <a:tr h="18227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Предлагаемый метод использования площадки: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9471924"/>
                  </a:ext>
                </a:extLst>
              </a:tr>
              <a:tr h="2087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Вариант 1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Цех по переработке сельскохозяйственной  продукции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0952333"/>
                  </a:ext>
                </a:extLst>
              </a:tr>
              <a:tr h="2105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Вариант 2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Площадка для хранения овощей (строительство овощехранилища)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8072733"/>
                  </a:ext>
                </a:extLst>
              </a:tr>
              <a:tr h="1822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Вариант 3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Изготовление металлоконструкций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2142" marR="22142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3698095"/>
                  </a:ext>
                </a:extLst>
              </a:tr>
            </a:tbl>
          </a:graphicData>
        </a:graphic>
      </p:graphicFrame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3862388" y="38735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0800" y="0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054034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049755" y="6188075"/>
            <a:ext cx="1142245" cy="6699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65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255923" y="0"/>
            <a:ext cx="937535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2.11.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Паспорт инвестиционной площадки Озерский р-н, п.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Олехово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 (см. схему 3.13.)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 </a:t>
            </a:r>
            <a:endParaRPr lang="ru-RU" sz="1600" dirty="0">
              <a:solidFill>
                <a:srgbClr val="000000"/>
              </a:solidFill>
              <a:effectLst/>
              <a:latin typeface="Arial Unicode MS" panose="020B0604020202020204" pitchFamily="34" charset="-128"/>
              <a:ea typeface="Arial Unicode MS" panose="020B0604020202020204" pitchFamily="34" charset="-128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3694921"/>
              </p:ext>
            </p:extLst>
          </p:nvPr>
        </p:nvGraphicFramePr>
        <p:xfrm>
          <a:off x="-22033" y="231352"/>
          <a:ext cx="11655846" cy="6626647"/>
        </p:xfrm>
        <a:graphic>
          <a:graphicData uri="http://schemas.openxmlformats.org/drawingml/2006/table">
            <a:tbl>
              <a:tblPr firstRow="1" firstCol="1" bandRow="1">
                <a:tableStyleId>{638B1855-1B75-4FBE-930C-398BA8C253C6}</a:tableStyleId>
              </a:tblPr>
              <a:tblGrid>
                <a:gridCol w="4979623">
                  <a:extLst>
                    <a:ext uri="{9D8B030D-6E8A-4147-A177-3AD203B41FA5}">
                      <a16:colId xmlns:a16="http://schemas.microsoft.com/office/drawing/2014/main" val="2026571979"/>
                    </a:ext>
                  </a:extLst>
                </a:gridCol>
                <a:gridCol w="6676223">
                  <a:extLst>
                    <a:ext uri="{9D8B030D-6E8A-4147-A177-3AD203B41FA5}">
                      <a16:colId xmlns:a16="http://schemas.microsoft.com/office/drawing/2014/main" val="3780832465"/>
                    </a:ext>
                  </a:extLst>
                </a:gridCol>
              </a:tblGrid>
              <a:tr h="2284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Виды разрешенного использования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485" marR="23485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соответствии с классификатором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485" marR="23485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8620267"/>
                  </a:ext>
                </a:extLst>
              </a:tr>
              <a:tr h="1830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Категория земель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485" marR="23485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Земли сельскохозяйственного назначения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485" marR="23485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3075795"/>
                  </a:ext>
                </a:extLst>
              </a:tr>
              <a:tr h="1830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Местонахождение (адрес) площадки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485" marR="23485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Озерский р-н, п. Олехово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485" marR="23485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3996465"/>
                  </a:ext>
                </a:extLst>
              </a:tr>
              <a:tr h="1830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Площадь, га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485" marR="23485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485" marR="23485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9815534"/>
                  </a:ext>
                </a:extLst>
              </a:tr>
              <a:tr h="1830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Правообладатель площадки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485" marR="23485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 «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Озёрский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городской округ»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485" marR="23485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0875513"/>
                  </a:ext>
                </a:extLst>
              </a:tr>
              <a:tr h="2382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Юридический (почтовый) адрес, телефон (код города), 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485" marR="23485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238120, г. Озёрск, ул. Московская, д. 9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8-401-42-3-21-72,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ozerskgov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ru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485" marR="23485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845489"/>
                  </a:ext>
                </a:extLst>
              </a:tr>
              <a:tr h="3668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Контактное лицо (Ф.И.О.)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Должность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Телефон (код города)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485" marR="23485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Кузнецов Сергей Кириллович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и.о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зам. главы администрации МО «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Озёрский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городской округ»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(40142)3-00-14 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kus.s64@mail.ru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485" marR="23485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3234228"/>
                  </a:ext>
                </a:extLst>
              </a:tr>
              <a:tr h="1830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Фактическое состояние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485" marR="23485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используется, на площадке есть здания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485" marR="23485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06497"/>
                  </a:ext>
                </a:extLst>
              </a:tr>
              <a:tr h="1830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Возможность расширения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485" marR="23485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есть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485" marR="23485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6993714"/>
                  </a:ext>
                </a:extLst>
              </a:tr>
              <a:tr h="2284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Удаленность от Калининграда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485" marR="23485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км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485" marR="23485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702647"/>
                  </a:ext>
                </a:extLst>
              </a:tr>
              <a:tr h="1830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Удаленность от морских портов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485" marR="23485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км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485" marR="23485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9176289"/>
                  </a:ext>
                </a:extLst>
              </a:tr>
              <a:tr h="1830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Удаленность от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ж.д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станции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485" marR="23485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45720" algn="just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км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485" marR="23485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3616889"/>
                  </a:ext>
                </a:extLst>
              </a:tr>
              <a:tr h="5807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Удаленность от таможенного пункта  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485" marR="23485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км от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Погранперехода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Гусев- Голдап</a:t>
                      </a:r>
                      <a:r>
                        <a:rPr lang="ru-RU" sz="1200" u="sng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тел. +7 (40143) 24637, 66 км от таможенного пункта МАПП «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Чернышевское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», пос.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Чернышевское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Нестеровский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р-н), Калининградская ул., 1, Тел.: +7 (40144) 92801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485" marR="23485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6066518"/>
                  </a:ext>
                </a:extLst>
              </a:tr>
              <a:tr h="3960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Соседние населенные пункты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485" marR="23485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Географическое положение обеспечивает свободный доступ к участку от: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Гусев – 25 км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Черняховск – 49 км 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485" marR="23485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2687901"/>
                  </a:ext>
                </a:extLst>
              </a:tr>
              <a:tr h="18302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Инженерная инфраструктура: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485" marR="23485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0823612"/>
                  </a:ext>
                </a:extLst>
              </a:tr>
              <a:tr h="4538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Электроснабжение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485" marR="23485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Трансформаторная подстанция 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ОАО «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Янтарьэнергосбыт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8(40142) 3-30-29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Заворухин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Димитрий Владимирович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485" marR="23485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5564202"/>
                  </a:ext>
                </a:extLst>
              </a:tr>
              <a:tr h="1830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Газоснабжение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485" marR="23485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485" marR="23485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7190227"/>
                  </a:ext>
                </a:extLst>
              </a:tr>
              <a:tr h="1830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Водоснабжение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485" marR="23485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артезианская скважина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485" marR="23485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5348220"/>
                  </a:ext>
                </a:extLst>
              </a:tr>
              <a:tr h="1830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Водоотведение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485" marR="23485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485" marR="23485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2510660"/>
                  </a:ext>
                </a:extLst>
              </a:tr>
              <a:tr h="1830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Теплоснабжение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485" marR="23485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485" marR="23485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4957978"/>
                  </a:ext>
                </a:extLst>
              </a:tr>
              <a:tr h="1830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Автодорога - съезды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485" marR="23485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Автодорога имеется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485" marR="23485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0231393"/>
                  </a:ext>
                </a:extLst>
              </a:tr>
              <a:tr h="1830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Ограничения обременения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485" marR="23485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485" marR="23485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7101202"/>
                  </a:ext>
                </a:extLst>
              </a:tr>
              <a:tr h="1830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Удалённость от жилой зоны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485" marR="23485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 м.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485" marR="23485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1712700"/>
                  </a:ext>
                </a:extLst>
              </a:tr>
              <a:tr h="18302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Предлагаемый метод использования площадки: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485" marR="23485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6131338"/>
                  </a:ext>
                </a:extLst>
              </a:tr>
              <a:tr h="1830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Вариант 1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485" marR="23485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Животноводческая ферма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485" marR="23485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2938756"/>
                  </a:ext>
                </a:extLst>
              </a:tr>
              <a:tr h="2284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Вариант 2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485" marR="23485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Предприятие по переработке сельскохозяйственной  продукции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485" marR="23485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5292200"/>
                  </a:ext>
                </a:extLst>
              </a:tr>
              <a:tr h="1830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Вариант 3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485" marR="23485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Выращивание овощей открытого грунта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485" marR="23485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1059599"/>
                  </a:ext>
                </a:extLst>
              </a:tr>
              <a:tr h="1996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Вариант 4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485" marR="23485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Выращивание овощей закрытого грунта (строительство тепличного хозяйства)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485" marR="23485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6233914"/>
                  </a:ext>
                </a:extLst>
              </a:tr>
              <a:tr h="2284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Вариант 5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485" marR="23485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Площадка для хранения овощей (строительство овощехранилища)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485" marR="23485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954260"/>
                  </a:ext>
                </a:extLst>
              </a:tr>
            </a:tbl>
          </a:graphicData>
        </a:graphic>
      </p:graphicFrame>
      <p:pic>
        <p:nvPicPr>
          <p:cNvPr id="2662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0800" y="0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927593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049755" y="6103345"/>
            <a:ext cx="1142245" cy="75465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66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597446" y="0"/>
            <a:ext cx="876575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2.12.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Паспорт инвестиционной площадки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Озёрский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р-н, «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Гаршино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»  (см. схему 3.14.)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 </a:t>
            </a:r>
            <a:endParaRPr lang="ru-RU" sz="1600" dirty="0">
              <a:solidFill>
                <a:srgbClr val="000000"/>
              </a:solidFill>
              <a:effectLst/>
              <a:latin typeface="Arial Unicode MS" panose="020B0604020202020204" pitchFamily="34" charset="-128"/>
              <a:ea typeface="Arial Unicode MS" panose="020B0604020202020204" pitchFamily="34" charset="-128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1518902"/>
              </p:ext>
            </p:extLst>
          </p:nvPr>
        </p:nvGraphicFramePr>
        <p:xfrm>
          <a:off x="0" y="275422"/>
          <a:ext cx="11633812" cy="6587501"/>
        </p:xfrm>
        <a:graphic>
          <a:graphicData uri="http://schemas.openxmlformats.org/drawingml/2006/table">
            <a:tbl>
              <a:tblPr firstRow="1" firstCol="1" bandRow="1">
                <a:tableStyleId>{638B1855-1B75-4FBE-930C-398BA8C253C6}</a:tableStyleId>
              </a:tblPr>
              <a:tblGrid>
                <a:gridCol w="4032173">
                  <a:extLst>
                    <a:ext uri="{9D8B030D-6E8A-4147-A177-3AD203B41FA5}">
                      <a16:colId xmlns:a16="http://schemas.microsoft.com/office/drawing/2014/main" val="2585092224"/>
                    </a:ext>
                  </a:extLst>
                </a:gridCol>
                <a:gridCol w="7601639">
                  <a:extLst>
                    <a:ext uri="{9D8B030D-6E8A-4147-A177-3AD203B41FA5}">
                      <a16:colId xmlns:a16="http://schemas.microsoft.com/office/drawing/2014/main" val="2387469061"/>
                    </a:ext>
                  </a:extLst>
                </a:gridCol>
              </a:tblGrid>
              <a:tr h="2323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Виды разрешенного использования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970" marR="2397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соответствии с классификатором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970" marR="2397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6116028"/>
                  </a:ext>
                </a:extLst>
              </a:tr>
              <a:tr h="2323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Категория земель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970" marR="2397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Земли промышленности, транспорта, связи, обороны, космоса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970" marR="2397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59077"/>
                  </a:ext>
                </a:extLst>
              </a:tr>
              <a:tr h="1826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Местонахождение (адрес) площадки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970" marR="2397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НКО «ХКО Хутор им. Хабарова»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970" marR="2397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9666249"/>
                  </a:ext>
                </a:extLst>
              </a:tr>
              <a:tr h="1826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Площадь, га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970" marR="2397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3,2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970" marR="2397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5065750"/>
                  </a:ext>
                </a:extLst>
              </a:tr>
              <a:tr h="1826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Правообладатель площадки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970" marR="2397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НКО «ХКО Хутор им. Хабарова»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970" marR="2397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7487899"/>
                  </a:ext>
                </a:extLst>
              </a:tr>
              <a:tr h="3957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Контактное лицо (Ф.И.О.)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Должность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Телефон (код города)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970" marR="2397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Рябов Валерий Николаевич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атаман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970" marR="2397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9882928"/>
                  </a:ext>
                </a:extLst>
              </a:tr>
              <a:tr h="1826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Фактическое состояние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970" marR="2397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используется, на площадке есть здания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970" marR="2397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8334247"/>
                  </a:ext>
                </a:extLst>
              </a:tr>
              <a:tr h="1826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Возможность расширения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970" marR="2397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есть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970" marR="2397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797739"/>
                  </a:ext>
                </a:extLst>
              </a:tr>
              <a:tr h="1826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Удаленность от Калининграда 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970" marR="2397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 км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970" marR="2397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9486109"/>
                  </a:ext>
                </a:extLst>
              </a:tr>
              <a:tr h="1826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Удаленность от морских портов 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970" marR="2397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 км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970" marR="2397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5750847"/>
                  </a:ext>
                </a:extLst>
              </a:tr>
              <a:tr h="1826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Удаленность от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ж.д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станции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970" marR="2397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45720" algn="just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км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970" marR="2397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2803415"/>
                  </a:ext>
                </a:extLst>
              </a:tr>
              <a:tr h="4023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Удаленность от таможенного пункта  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970" marR="2397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км от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Погранперехода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Гусев- Голдап</a:t>
                      </a:r>
                      <a:r>
                        <a:rPr lang="ru-RU" sz="1200" u="sng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тел. +7 (40143) 24637, 66 км от таможенного пункта МАПП «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Чернышевское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», пос.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Чернышевское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Нестеровский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р-н), Калининградская ул., 1, Тел.: +7 (40144) 92801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970" marR="2397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0304077"/>
                  </a:ext>
                </a:extLst>
              </a:tr>
              <a:tr h="5479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Соседние населенные пункты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970" marR="2397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Географическое положение обеспечивает свободный доступ к участку от: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Гусев – 25 км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Черняховск – 35 км 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970" marR="2397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7490774"/>
                  </a:ext>
                </a:extLst>
              </a:tr>
              <a:tr h="182666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Инженерная инфраструктура: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970" marR="2397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5679680"/>
                  </a:ext>
                </a:extLst>
              </a:tr>
              <a:tr h="4405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Электроснабжение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970" marR="2397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Есть возможность подключения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ОАО «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Янтарьэнергосбыт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8(40142) 3-30-29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Заворухин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Димитрий Владимирович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970" marR="2397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5132152"/>
                  </a:ext>
                </a:extLst>
              </a:tr>
              <a:tr h="1826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Газоснабжение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970" marR="2397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970" marR="2397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3590715"/>
                  </a:ext>
                </a:extLst>
              </a:tr>
              <a:tr h="4888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Водоснабжение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970" marR="2397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Имеется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МУП «Озёрский - Водоканал»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8 (40142) 3-28-28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Гвоздиков Олег Александрович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970" marR="2397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4282587"/>
                  </a:ext>
                </a:extLst>
              </a:tr>
              <a:tr h="1826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Водоотведение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970" marR="2397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970" marR="2397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8508156"/>
                  </a:ext>
                </a:extLst>
              </a:tr>
              <a:tr h="1826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Теплоснабжение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970" marR="2397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970" marR="2397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163985"/>
                  </a:ext>
                </a:extLst>
              </a:tr>
              <a:tr h="1826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Автодорога - съезды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970" marR="2397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Автодорога имеется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970" marR="2397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0663736"/>
                  </a:ext>
                </a:extLst>
              </a:tr>
              <a:tr h="1826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Ограничения обременения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970" marR="2397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970" marR="2397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3442847"/>
                  </a:ext>
                </a:extLst>
              </a:tr>
              <a:tr h="1826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Удалённость от жилой зоны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970" marR="2397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 м.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970" marR="2397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0456056"/>
                  </a:ext>
                </a:extLst>
              </a:tr>
              <a:tr h="182666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Предлагаемый метод использования площадки: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970" marR="2397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9560229"/>
                  </a:ext>
                </a:extLst>
              </a:tr>
              <a:tr h="1826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Вариант 1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970" marR="2397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Культурно оздоровительный центр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970" marR="2397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3833887"/>
                  </a:ext>
                </a:extLst>
              </a:tr>
              <a:tr h="1826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Вариант 2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970" marR="2397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Рекреационная зона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970" marR="2397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1405502"/>
                  </a:ext>
                </a:extLst>
              </a:tr>
              <a:tr h="1890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Вариант 3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970" marR="2397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Цех по переработке сельскохозяйственной  продукции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970" marR="2397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4874974"/>
                  </a:ext>
                </a:extLst>
              </a:tr>
              <a:tr h="1826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Вариант 4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970" marR="2397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Стоянка большегрузного транспорта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970" marR="2397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9664406"/>
                  </a:ext>
                </a:extLst>
              </a:tr>
              <a:tr h="1826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Вариант 5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970" marR="2397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Ремонтно-техническая база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3970" marR="2397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8943145"/>
                  </a:ext>
                </a:extLst>
              </a:tr>
            </a:tbl>
          </a:graphicData>
        </a:graphic>
      </p:graphicFrame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0800" y="0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064360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049755" y="6188075"/>
            <a:ext cx="1142245" cy="6699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67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542361" y="0"/>
            <a:ext cx="95295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2.13.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Паспорт инвестиционной площадки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Озёрский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р-н, п. Львовское  (см. схему 3.15.)</a:t>
            </a:r>
            <a:endParaRPr lang="ru-RU" sz="1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8889562"/>
              </p:ext>
            </p:extLst>
          </p:nvPr>
        </p:nvGraphicFramePr>
        <p:xfrm>
          <a:off x="0" y="277004"/>
          <a:ext cx="11633812" cy="6581005"/>
        </p:xfrm>
        <a:graphic>
          <a:graphicData uri="http://schemas.openxmlformats.org/drawingml/2006/table">
            <a:tbl>
              <a:tblPr firstRow="1" firstCol="1" bandRow="1">
                <a:tableStyleId>{638B1855-1B75-4FBE-930C-398BA8C253C6}</a:tableStyleId>
              </a:tblPr>
              <a:tblGrid>
                <a:gridCol w="4164376">
                  <a:extLst>
                    <a:ext uri="{9D8B030D-6E8A-4147-A177-3AD203B41FA5}">
                      <a16:colId xmlns:a16="http://schemas.microsoft.com/office/drawing/2014/main" val="4154840854"/>
                    </a:ext>
                  </a:extLst>
                </a:gridCol>
                <a:gridCol w="7469436">
                  <a:extLst>
                    <a:ext uri="{9D8B030D-6E8A-4147-A177-3AD203B41FA5}">
                      <a16:colId xmlns:a16="http://schemas.microsoft.com/office/drawing/2014/main" val="1276551531"/>
                    </a:ext>
                  </a:extLst>
                </a:gridCol>
              </a:tblGrid>
              <a:tr h="2491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Виды разрешенного использования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6726" marR="2672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соответствии с классификатором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6726" marR="2672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2874282"/>
                  </a:ext>
                </a:extLst>
              </a:tr>
              <a:tr h="1841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Категория земель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6726" marR="2672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Земли населенных пунктов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6726" marR="2672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865312"/>
                  </a:ext>
                </a:extLst>
              </a:tr>
              <a:tr h="2491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Местонахождение (адрес) площадки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6726" marR="2672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Озёрский р-н, п. Львовское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6726" marR="2672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9038895"/>
                  </a:ext>
                </a:extLst>
              </a:tr>
              <a:tr h="1841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Площадь, га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6726" marR="2672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2,54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6726" marR="2672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9587686"/>
                  </a:ext>
                </a:extLst>
              </a:tr>
              <a:tr h="1841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Правообладатель площадки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6726" marR="2672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Частная -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6726" marR="2672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2755535"/>
                  </a:ext>
                </a:extLst>
              </a:tr>
              <a:tr h="4230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Контактное лицо (Ф.И.О.)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Должность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Телефон (код города)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6726" marR="2672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Мидецкий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Александр Васильевич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8-906-238-84-48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u="sng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simex</a:t>
                      </a:r>
                      <a:r>
                        <a:rPr lang="ru-RU" sz="1200" u="sng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-39@</a:t>
                      </a:r>
                      <a:r>
                        <a:rPr lang="en-US" sz="1200" u="sng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mail</a:t>
                      </a:r>
                      <a:r>
                        <a:rPr lang="ru-RU" sz="1200" u="sng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.</a:t>
                      </a:r>
                      <a:r>
                        <a:rPr lang="en-US" sz="1200" u="sng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ru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6726" marR="2672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9420296"/>
                  </a:ext>
                </a:extLst>
              </a:tr>
              <a:tr h="2491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Фактическое состояние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6726" marR="2672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используется, на площадке есть здания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6726" marR="2672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7438098"/>
                  </a:ext>
                </a:extLst>
              </a:tr>
              <a:tr h="1841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Возможность расширения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6726" marR="2672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есть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6726" marR="2672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8076563"/>
                  </a:ext>
                </a:extLst>
              </a:tr>
              <a:tr h="1841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Удаленность от Калининграда 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6726" marR="2672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 км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6726" marR="2672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4273039"/>
                  </a:ext>
                </a:extLst>
              </a:tr>
              <a:tr h="1841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Удаленность от морских портов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6726" marR="2672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 км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6726" marR="2672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9554164"/>
                  </a:ext>
                </a:extLst>
              </a:tr>
              <a:tr h="1841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Удаленность от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ж.д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станции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6726" marR="2672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45720" algn="just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км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6726" marR="2672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5986333"/>
                  </a:ext>
                </a:extLst>
              </a:tr>
              <a:tr h="6530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Удаленность от таможенного пункта  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6726" marR="2672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км от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Погранперехода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Гусев- Голдап</a:t>
                      </a:r>
                      <a:r>
                        <a:rPr lang="ru-RU" sz="1200" u="sng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тел. +7 (40143) 24637, 66 км от таможенного пункта МАПП «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Чернышевское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», пос.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Чернышевское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Нестеровский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р-н), Калининградская ул., 1, Тел.: +7 (40144) 92801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6726" marR="2672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4594359"/>
                  </a:ext>
                </a:extLst>
              </a:tr>
              <a:tr h="4244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Соседние населенные пункты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6726" marR="2672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Географическое положение обеспечивает свободный доступ к участку от: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Гусев – 26 км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Черняховск – 32 км 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6726" marR="2672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839609"/>
                  </a:ext>
                </a:extLst>
              </a:tr>
              <a:tr h="184142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Инженерная инфраструктура: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6726" marR="2672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0444240"/>
                  </a:ext>
                </a:extLst>
              </a:tr>
              <a:tr h="43705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Электроснабжение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6726" marR="2672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Трансформаторная подстанция, р/м 450кВТ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ОАО «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Янтарьэнергосбыт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8(40142) 3-30-29</a:t>
                      </a:r>
                      <a:r>
                        <a:rPr lang="ru-RU" sz="12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Заворухин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Димитрий Владимирович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6726" marR="2672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2793198"/>
                  </a:ext>
                </a:extLst>
              </a:tr>
              <a:tr h="1841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Газоснабжение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6726" marR="2672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6726" marR="2672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5902054"/>
                  </a:ext>
                </a:extLst>
              </a:tr>
              <a:tr h="1841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Водоснабжение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6726" marR="2672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Колодец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6726" marR="2672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7262011"/>
                  </a:ext>
                </a:extLst>
              </a:tr>
              <a:tr h="1841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Водоотведение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6726" marR="2672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6726" marR="2672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6935903"/>
                  </a:ext>
                </a:extLst>
              </a:tr>
              <a:tr h="1841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Теплоснабжение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6726" marR="2672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6726" marR="2672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0584771"/>
                  </a:ext>
                </a:extLst>
              </a:tr>
              <a:tr h="1841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Автодорога - съезды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6726" marR="2672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Автодорога имеется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6726" marR="2672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7405110"/>
                  </a:ext>
                </a:extLst>
              </a:tr>
              <a:tr h="1841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Ограничения обременения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6726" marR="2672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6726" marR="2672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5824868"/>
                  </a:ext>
                </a:extLst>
              </a:tr>
              <a:tr h="1841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Удалённость от жилой зоны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6726" marR="2672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 м.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6726" marR="2672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084773"/>
                  </a:ext>
                </a:extLst>
              </a:tr>
              <a:tr h="184142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Предлагаемый метод использования площадки: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6726" marR="2672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1463645"/>
                  </a:ext>
                </a:extLst>
              </a:tr>
              <a:tr h="3322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Вариант 1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6726" marR="2672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Предприятие по переработке сельскохозяйственной  продукции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6726" marR="2672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6745799"/>
                  </a:ext>
                </a:extLst>
              </a:tr>
              <a:tr h="1841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Вариант 2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6726" marR="2672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Складская база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6726" marR="2672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7373602"/>
                  </a:ext>
                </a:extLst>
              </a:tr>
              <a:tr h="2491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Вариант 3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6726" marR="2672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Стоянка большегрузного транспорта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6726" marR="2672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9517418"/>
                  </a:ext>
                </a:extLst>
              </a:tr>
              <a:tr h="1841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Вариант 4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6726" marR="2672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Изготовление металлоконструкций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Arial Unicode MS" panose="020B0604020202020204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26726" marR="26726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3917833"/>
                  </a:ext>
                </a:extLst>
              </a:tr>
            </a:tbl>
          </a:graphicData>
        </a:graphic>
      </p:graphicFrame>
      <p:pic>
        <p:nvPicPr>
          <p:cNvPr id="28673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0800" y="0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8871705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68</a:t>
            </a:fld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40455" y="112149"/>
            <a:ext cx="88024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СПРАВОЧНАЯ ИНФОРМАЦИЯ.</a:t>
            </a:r>
          </a:p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3.1.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ПЕРСПЕКТИВНЫЕ ИНВЕСТИЦИОННЫЕ ПРОЕКТЫ НАХОДЯЩИЕСЯ В СТАДИИ ПОДГОТОВКИ И РЕАЛИЗАЦИИ.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00559" y="2080385"/>
            <a:ext cx="6096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Племенное разведение овец породы </a:t>
            </a:r>
            <a:r>
              <a:rPr lang="ru-RU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тексель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 КФХ </a:t>
            </a:r>
            <a:r>
              <a:rPr lang="ru-RU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Мадазимов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Р.М.)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Линия по производству мягких сыров: бри, </a:t>
            </a:r>
            <a:r>
              <a:rPr lang="ru-RU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камамбер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адыгейский.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(ф-р Лужков Ю.М., ООО «Частный конный завод «</a:t>
            </a:r>
            <a:r>
              <a:rPr lang="ru-RU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Веедерн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»)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Строительство модульного завода по производству медной катанки.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 ООО «Балтийский провод»).</a:t>
            </a:r>
            <a:endParaRPr lang="ru-RU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235027" y="2159306"/>
            <a:ext cx="470053" cy="2203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027" y="2992128"/>
            <a:ext cx="493819" cy="27434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026" y="4283346"/>
            <a:ext cx="493819" cy="27434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2932" y="3380568"/>
            <a:ext cx="3061103" cy="20798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6591" y="3543935"/>
            <a:ext cx="2456341" cy="24320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2038" y="924613"/>
            <a:ext cx="3699962" cy="24693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9845" y="91176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218838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69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366092" y="154236"/>
            <a:ext cx="76787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3.2. КОММУНАЛЬНАЯ ИНФРАСТРУКТУРА.</a:t>
            </a:r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662988"/>
              </p:ext>
            </p:extLst>
          </p:nvPr>
        </p:nvGraphicFramePr>
        <p:xfrm>
          <a:off x="991518" y="685800"/>
          <a:ext cx="7238081" cy="5562600"/>
        </p:xfrm>
        <a:graphic>
          <a:graphicData uri="http://schemas.openxmlformats.org/drawingml/2006/table">
            <a:tbl>
              <a:tblPr firstRow="1" firstCol="1" bandRow="1">
                <a:tableStyleId>{18603FDC-E32A-4AB5-989C-0864C3EAD2B8}</a:tableStyleId>
              </a:tblPr>
              <a:tblGrid>
                <a:gridCol w="2869217">
                  <a:extLst>
                    <a:ext uri="{9D8B030D-6E8A-4147-A177-3AD203B41FA5}">
                      <a16:colId xmlns:a16="http://schemas.microsoft.com/office/drawing/2014/main" val="442135460"/>
                    </a:ext>
                  </a:extLst>
                </a:gridCol>
                <a:gridCol w="1822566">
                  <a:extLst>
                    <a:ext uri="{9D8B030D-6E8A-4147-A177-3AD203B41FA5}">
                      <a16:colId xmlns:a16="http://schemas.microsoft.com/office/drawing/2014/main" val="3919167930"/>
                    </a:ext>
                  </a:extLst>
                </a:gridCol>
                <a:gridCol w="2546298">
                  <a:extLst>
                    <a:ext uri="{9D8B030D-6E8A-4147-A177-3AD203B41FA5}">
                      <a16:colId xmlns:a16="http://schemas.microsoft.com/office/drawing/2014/main" val="2744288869"/>
                    </a:ext>
                  </a:extLst>
                </a:gridCol>
              </a:tblGrid>
              <a:tr h="6680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организации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470" marR="4647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Характеристика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услуг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470" marR="4647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Руководитель,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контакты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470" marR="46470" marT="0" marB="0"/>
                </a:tc>
                <a:extLst>
                  <a:ext uri="{0D108BD9-81ED-4DB2-BD59-A6C34878D82A}">
                    <a16:rowId xmlns:a16="http://schemas.microsoft.com/office/drawing/2014/main" val="1688615951"/>
                  </a:ext>
                </a:extLst>
              </a:tr>
              <a:tr h="11123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МУП «Озёрская управляющая компания»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470" marR="4647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Услуги теплоснабжения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470" marR="4647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Директор Сафронов Алексей Александрович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8-921-107-00-26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8(40142)3-32-82;</a:t>
                      </a:r>
                      <a:r>
                        <a:rPr lang="ru-RU" sz="14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3-33-85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470" marR="46470" marT="0" marB="0"/>
                </a:tc>
                <a:extLst>
                  <a:ext uri="{0D108BD9-81ED-4DB2-BD59-A6C34878D82A}">
                    <a16:rowId xmlns:a16="http://schemas.microsoft.com/office/drawing/2014/main" val="1869074134"/>
                  </a:ext>
                </a:extLst>
              </a:tr>
              <a:tr h="8899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МУП «Озёрский водоканал»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470" marR="4647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Услуги водоснабжения и водоотведения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470" marR="4647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И.о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директора Гвоздиков Олег Александрович8-921-850-39-58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8(40142)3-28-28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470" marR="46470" marT="0" marB="0"/>
                </a:tc>
                <a:extLst>
                  <a:ext uri="{0D108BD9-81ED-4DB2-BD59-A6C34878D82A}">
                    <a16:rowId xmlns:a16="http://schemas.microsoft.com/office/drawing/2014/main" val="563856695"/>
                  </a:ext>
                </a:extLst>
              </a:tr>
              <a:tr h="8899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ОАО «Калининградгазификация»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Черняховский эксплуатационный участок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470" marR="4647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Услуги  газоснабжения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470" marR="4647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Начальник участка </a:t>
                      </a:r>
                      <a:r>
                        <a:rPr lang="ru-RU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Гатилло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Андрей Николаевич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8-906-219-45-90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470" marR="46470" marT="0" marB="0"/>
                </a:tc>
                <a:extLst>
                  <a:ext uri="{0D108BD9-81ED-4DB2-BD59-A6C34878D82A}">
                    <a16:rowId xmlns:a16="http://schemas.microsoft.com/office/drawing/2014/main" val="1204692997"/>
                  </a:ext>
                </a:extLst>
              </a:tr>
              <a:tr h="20022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Администрация МО «Озерский городской округ»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470" marR="4647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Координация взаимоотношений между муниципальными предприятиями  в сфере ЖКХ и благоустройства, эксплуатации дорожного фонда</a:t>
                      </a:r>
                      <a:endParaRPr lang="ru-RU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470" marR="4647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Начальник отдела </a:t>
                      </a:r>
                      <a:r>
                        <a:rPr lang="ru-RU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Шимайтис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Елена Геннадьевна 8(40142)3-00-13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470" marR="46470" marT="0" marB="0"/>
                </a:tc>
                <a:extLst>
                  <a:ext uri="{0D108BD9-81ED-4DB2-BD59-A6C34878D82A}">
                    <a16:rowId xmlns:a16="http://schemas.microsoft.com/office/drawing/2014/main" val="2306163541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8919" y="1208702"/>
            <a:ext cx="3452559" cy="225839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017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7285" y="154236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6513" y="1843697"/>
            <a:ext cx="408467" cy="26215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6512" y="2998381"/>
            <a:ext cx="408467" cy="26215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6512" y="3802449"/>
            <a:ext cx="408467" cy="26215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6512" y="4763273"/>
            <a:ext cx="408467" cy="262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7137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14402" y="528809"/>
            <a:ext cx="8534400" cy="209321"/>
          </a:xfrm>
        </p:spPr>
        <p:txBody>
          <a:bodyPr>
            <a:normAutofit fontScale="90000"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1.3. Административное деление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dirty="0">
                <a:solidFill>
                  <a:schemeClr val="bg1"/>
                </a:solidFill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9" name="Рисунок 8" descr="C:\Documents and Settings\Гл.Бух\Рабочий стол\Озёрск.jpg"/>
          <p:cNvPicPr>
            <a:picLocks noGrp="1"/>
          </p:cNvPicPr>
          <p:nvPr>
            <p:ph type="pic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38" b="10438"/>
          <a:stretch>
            <a:fillRect/>
          </a:stretch>
        </p:blipFill>
        <p:spPr bwMode="auto">
          <a:xfrm>
            <a:off x="685800" y="738130"/>
            <a:ext cx="9978528" cy="3018622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Текст 10"/>
          <p:cNvSpPr>
            <a:spLocks noGrp="1"/>
          </p:cNvSpPr>
          <p:nvPr>
            <p:ph type="body" sz="quarter" idx="14"/>
          </p:nvPr>
        </p:nvSpPr>
        <p:spPr>
          <a:xfrm>
            <a:off x="914402" y="3966073"/>
            <a:ext cx="9749926" cy="2412693"/>
          </a:xfrm>
        </p:spPr>
        <p:txBody>
          <a:bodyPr>
            <a:normAutofit fontScale="77500" lnSpcReduction="20000"/>
          </a:bodyPr>
          <a:lstStyle/>
          <a:p>
            <a:pPr algn="just">
              <a:lnSpc>
                <a:spcPct val="120000"/>
              </a:lnSpc>
            </a:pP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В 2014 году законом Калининградской области от 10 июня 2014 г. №320 « Об объединении поселений, входящих в состав Озерского муниципального района и организации местного самоуправления на объединенной территории»  муниципальное образование «Озёрский район» преобразовано в муниципальное образование «Озёрский городской округ».</a:t>
            </a:r>
          </a:p>
          <a:p>
            <a:pPr algn="just">
              <a:lnSpc>
                <a:spcPct val="120000"/>
              </a:lnSpc>
            </a:pP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На территории муниципального образования расположен 101 населенный пункт. Административный центр района – г. Озерск, расположен на реке Анграпа (приток Преголи). Наиболее крупными населенными пунктами являются поселки: Новостроево, Садовое, Львовское, Красноярское и Карамышево.</a:t>
            </a:r>
          </a:p>
          <a:p>
            <a:pPr algn="just">
              <a:lnSpc>
                <a:spcPct val="120000"/>
              </a:lnSpc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7</a:t>
            </a:fld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2930" y="112090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9602539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049755" y="6188075"/>
            <a:ext cx="1142245" cy="6699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70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795749" y="0"/>
            <a:ext cx="82957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3.3. Схема инвестиционной площадки г. Озёрск, ул. Багратиона</a:t>
            </a:r>
            <a:endParaRPr lang="ru-RU" sz="1200" dirty="0">
              <a:solidFill>
                <a:srgbClr val="000000"/>
              </a:solidFill>
              <a:effectLst/>
              <a:latin typeface="Arial Unicode MS" panose="020B0604020202020204" pitchFamily="34" charset="-128"/>
              <a:ea typeface="Arial Unicode MS" panose="020B0604020202020204" pitchFamily="34" charset="-128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8450"/>
            <a:ext cx="11523643" cy="6559550"/>
          </a:xfrm>
          <a:prstGeom prst="rect">
            <a:avLst/>
          </a:prstGeom>
          <a:noFill/>
        </p:spPr>
      </p:pic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0800" y="1577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907532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049755" y="6188075"/>
            <a:ext cx="1142245" cy="6699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71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817783" y="0"/>
            <a:ext cx="83728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3.4.1. Схема инвестиционной площадки г. Озёрск (бывший техникум) М 1:1000</a:t>
            </a:r>
            <a:endParaRPr lang="ru-RU" sz="1100" dirty="0">
              <a:solidFill>
                <a:srgbClr val="000000"/>
              </a:solidFill>
              <a:latin typeface="Arial Unicode MS" panose="020B0604020202020204" pitchFamily="34" charset="-128"/>
              <a:ea typeface="Arial Unicode MS" panose="020B0604020202020204" pitchFamily="34" charset="-128"/>
            </a:endParaRPr>
          </a:p>
          <a:p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 </a:t>
            </a:r>
            <a:endParaRPr lang="ru-RU" sz="1200" dirty="0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76999"/>
            <a:ext cx="11611778" cy="6581001"/>
          </a:xfrm>
          <a:prstGeom prst="rect">
            <a:avLst/>
          </a:prstGeom>
          <a:noFill/>
        </p:spPr>
      </p:pic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0800" y="0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3354763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049755" y="6188075"/>
            <a:ext cx="1142245" cy="6699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72</a:t>
            </a:fld>
            <a:endParaRPr lang="en-US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76" b="2811"/>
          <a:stretch/>
        </p:blipFill>
        <p:spPr bwMode="auto">
          <a:xfrm>
            <a:off x="1" y="277000"/>
            <a:ext cx="11545676" cy="6581000"/>
          </a:xfrm>
          <a:prstGeom prst="rect">
            <a:avLst/>
          </a:prstGeom>
          <a:noFill/>
        </p:spPr>
      </p:pic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0800" y="0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57619" y="0"/>
            <a:ext cx="8626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                                        3.4.2. Схема инвестиционной площадки г. Озёрск (бывший техникум)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851039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0895682" y="6188075"/>
            <a:ext cx="1142245" cy="6699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73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707614" y="0"/>
            <a:ext cx="91880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                            3.5. Схема инвестиционной площадки г. Озерск, ул. Пограничная, 36</a:t>
            </a:r>
            <a:endParaRPr lang="ru-RU" sz="1200" dirty="0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76999"/>
            <a:ext cx="11468558" cy="6581001"/>
          </a:xfrm>
          <a:prstGeom prst="rect">
            <a:avLst/>
          </a:prstGeom>
          <a:noFill/>
        </p:spPr>
      </p:pic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0800" y="0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999147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049755" y="6188075"/>
            <a:ext cx="1142245" cy="6699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74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454227" y="0"/>
            <a:ext cx="86702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                                          3.6.1.  Схема инвестиционной площадки г. Озёрск, ул. Пограничная,23</a:t>
            </a:r>
            <a:endParaRPr lang="ru-RU" sz="1200" dirty="0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77000"/>
            <a:ext cx="11600761" cy="6581000"/>
          </a:xfrm>
          <a:prstGeom prst="rect">
            <a:avLst/>
          </a:prstGeom>
          <a:noFill/>
        </p:spPr>
      </p:pic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0800" y="0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863797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049755" y="6188075"/>
            <a:ext cx="1142245" cy="6699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75</a:t>
            </a:fld>
            <a:endParaRPr lang="en-US" dirty="0"/>
          </a:p>
        </p:txBody>
      </p:sp>
      <p:pic>
        <p:nvPicPr>
          <p:cNvPr id="3" name="Рисунок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5590"/>
            <a:ext cx="11578727" cy="6472410"/>
          </a:xfrm>
          <a:prstGeom prst="rect">
            <a:avLst/>
          </a:prstGeom>
          <a:noFill/>
        </p:spPr>
      </p:pic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0800" y="0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44058" y="0"/>
            <a:ext cx="89126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                           3.6.2.  Схема инвестиционной площадки г. Озёрск, ул. Пограничная,23</a:t>
            </a:r>
            <a:endParaRPr lang="ru-RU" sz="12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647689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049755" y="6188075"/>
            <a:ext cx="1142245" cy="6699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76</a:t>
            </a:fld>
            <a:endParaRPr lang="en-US" dirty="0"/>
          </a:p>
        </p:txBody>
      </p:sp>
      <p:pic>
        <p:nvPicPr>
          <p:cNvPr id="3" name="Рисунок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7624"/>
            <a:ext cx="11600760" cy="6450376"/>
          </a:xfrm>
          <a:prstGeom prst="rect">
            <a:avLst/>
          </a:prstGeom>
          <a:noFill/>
        </p:spPr>
      </p:pic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0800" y="0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10159" y="0"/>
            <a:ext cx="78770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                                   3.6.3.  Схема инвестиционной площадки г. Озёрск, ул. Пограничная,23</a:t>
            </a:r>
            <a:endParaRPr lang="ru-RU" sz="12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9042940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049755" y="6103345"/>
            <a:ext cx="1142245" cy="75465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77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608463" y="0"/>
            <a:ext cx="87547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3.7. Схема инвестиционной площадки г. Озёрск, ул. Черняховского (ориентир АЗС, противоположная сторона)</a:t>
            </a:r>
            <a:endParaRPr lang="ru-RU" sz="1200" dirty="0">
              <a:solidFill>
                <a:srgbClr val="000000"/>
              </a:solidFill>
              <a:effectLst/>
              <a:latin typeface="Arial Unicode MS" panose="020B0604020202020204" pitchFamily="34" charset="-128"/>
              <a:ea typeface="Arial Unicode MS" panose="020B0604020202020204" pitchFamily="34" charset="-128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6999"/>
            <a:ext cx="11556693" cy="6581001"/>
          </a:xfrm>
          <a:prstGeom prst="rect">
            <a:avLst/>
          </a:prstGeom>
          <a:noFill/>
        </p:spPr>
      </p:pic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0800" y="0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2180838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049755" y="6188075"/>
            <a:ext cx="1142245" cy="6699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78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707614" y="0"/>
            <a:ext cx="79431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                                       3.8. Схема инвестиционной площадки г. Озерск, ул. Литейная, 19</a:t>
            </a:r>
            <a:endParaRPr lang="ru-RU" sz="1200" dirty="0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6998"/>
            <a:ext cx="11556694" cy="6581001"/>
          </a:xfrm>
          <a:prstGeom prst="rect">
            <a:avLst/>
          </a:prstGeom>
          <a:noFill/>
        </p:spPr>
      </p:pic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0800" y="0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6199521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049755" y="6188075"/>
            <a:ext cx="1142245" cy="6699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79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225407" y="0"/>
            <a:ext cx="76346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                     3.9.1. Схема инвестиционной площадки г. Озерск, ул. Литейная, д. 19А</a:t>
            </a:r>
            <a:endParaRPr lang="ru-RU" sz="1200" dirty="0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76998"/>
            <a:ext cx="11545677" cy="6581001"/>
          </a:xfrm>
          <a:prstGeom prst="rect">
            <a:avLst/>
          </a:prstGeom>
          <a:noFill/>
        </p:spPr>
      </p:pic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0800" y="0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90509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84211" y="319491"/>
            <a:ext cx="9407239" cy="925416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1.4. Инвестиционная деятельность администрации.</a:t>
            </a:r>
            <a:b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1.4.1. Инвестиционная привлекательность района.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4322" y="199892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211" y="1366092"/>
            <a:ext cx="8338737" cy="4494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980365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049755" y="6188075"/>
            <a:ext cx="1142245" cy="6699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80</a:t>
            </a:fld>
            <a:endParaRPr lang="en-US" dirty="0"/>
          </a:p>
        </p:txBody>
      </p:sp>
      <p:pic>
        <p:nvPicPr>
          <p:cNvPr id="3" name="Рисунок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2708"/>
            <a:ext cx="11611778" cy="6395292"/>
          </a:xfrm>
          <a:prstGeom prst="rect">
            <a:avLst/>
          </a:prstGeom>
          <a:noFill/>
        </p:spPr>
      </p:pic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0800" y="0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67788" y="0"/>
            <a:ext cx="82516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                                               3.9.2. Схема инвестиционной площадки г. Озерск, ул. Литейная, д. 19А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4302081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049755" y="6188075"/>
            <a:ext cx="1142245" cy="6699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81</a:t>
            </a:fld>
            <a:endParaRPr lang="en-US" dirty="0"/>
          </a:p>
        </p:txBody>
      </p:sp>
      <p:pic>
        <p:nvPicPr>
          <p:cNvPr id="3" name="Рисунок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8641"/>
            <a:ext cx="11578727" cy="6351224"/>
          </a:xfrm>
          <a:prstGeom prst="rect">
            <a:avLst/>
          </a:prstGeom>
          <a:noFill/>
        </p:spPr>
      </p:pic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0800" y="0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53378" y="0"/>
            <a:ext cx="79982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                       3.9.3. Схема инвестиционной площадки г. Озерск, ул. Литейная, д. 19А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5690332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049755" y="6188075"/>
            <a:ext cx="1142245" cy="6699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82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652530" y="0"/>
            <a:ext cx="85380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 3.10. Схема инвестиционной площадки Озерский р-н, п.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Гаврилово</a:t>
            </a:r>
            <a:r>
              <a:rPr lang="ru-RU" sz="1200" dirty="0">
                <a:solidFill>
                  <a:srgbClr val="0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Кадастровый квартал: 39:09:070012</a:t>
            </a:r>
            <a:endParaRPr lang="ru-RU" sz="1200" dirty="0">
              <a:solidFill>
                <a:srgbClr val="000000"/>
              </a:solidFill>
              <a:effectLst/>
              <a:latin typeface="Arial Unicode MS" panose="020B0604020202020204" pitchFamily="34" charset="-128"/>
              <a:ea typeface="Arial Unicode MS" panose="020B0604020202020204" pitchFamily="34" charset="-128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7000"/>
            <a:ext cx="11545677" cy="6581000"/>
          </a:xfrm>
          <a:prstGeom prst="rect">
            <a:avLst/>
          </a:prstGeom>
          <a:noFill/>
        </p:spPr>
      </p:pic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0800" y="0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8955425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049755" y="6188075"/>
            <a:ext cx="1142245" cy="6699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83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674564" y="0"/>
            <a:ext cx="90338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3.11. Схема инвестиционной площадки Озерский р-н, п. Ново-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Гурьевское</a:t>
            </a:r>
            <a:endParaRPr lang="ru-RU" sz="1200" dirty="0">
              <a:solidFill>
                <a:srgbClr val="000000"/>
              </a:solidFill>
              <a:latin typeface="Arial Unicode MS" panose="020B0604020202020204" pitchFamily="34" charset="-128"/>
              <a:ea typeface="Arial Unicode MS" panose="020B0604020202020204" pitchFamily="34" charset="-128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6999"/>
            <a:ext cx="11545677" cy="6581001"/>
          </a:xfrm>
          <a:prstGeom prst="rect">
            <a:avLst/>
          </a:prstGeom>
          <a:noFill/>
        </p:spPr>
      </p:pic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0800" y="0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6938761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049755" y="6188075"/>
            <a:ext cx="1142245" cy="6699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84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487277" y="0"/>
            <a:ext cx="89787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                                            3.12. Схема инвестиционной площадки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Озёрский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 р-н, п. Садовое</a:t>
            </a:r>
            <a:endParaRPr lang="ru-RU" sz="1200" dirty="0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76999"/>
            <a:ext cx="11545676" cy="6581001"/>
          </a:xfrm>
          <a:prstGeom prst="rect">
            <a:avLst/>
          </a:prstGeom>
          <a:noFill/>
        </p:spPr>
      </p:pic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0800" y="0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8944166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049755" y="6188075"/>
            <a:ext cx="1142245" cy="6699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85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399142" y="0"/>
            <a:ext cx="85380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3.13. Схема инвестиционной площадки Озерский р-н, п.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Олехово</a:t>
            </a:r>
            <a:r>
              <a:rPr lang="ru-RU" sz="1200" dirty="0">
                <a:solidFill>
                  <a:srgbClr val="0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Кадастровый квартал:  39:09:040503</a:t>
            </a:r>
            <a:endParaRPr lang="ru-RU" sz="1200" dirty="0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77000"/>
            <a:ext cx="11567711" cy="658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0800" y="0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4929972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049755" y="6188075"/>
            <a:ext cx="1142245" cy="6699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86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828800" y="0"/>
            <a:ext cx="74363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                                            3.14. Схема инвестиционной площадки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Озёрский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 р-н, «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Гаршино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»</a:t>
            </a:r>
            <a:endParaRPr lang="ru-RU" sz="1200" dirty="0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6999"/>
            <a:ext cx="11534660" cy="6581000"/>
          </a:xfrm>
          <a:prstGeom prst="rect">
            <a:avLst/>
          </a:prstGeom>
          <a:noFill/>
        </p:spPr>
      </p:pic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0800" y="0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0081128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049755" y="6188075"/>
            <a:ext cx="1142245" cy="6699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87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828800" y="0"/>
            <a:ext cx="86262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                                       3.15.  Схема инвестиционной площадки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Озёрский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 р-н, п. Львовское</a:t>
            </a:r>
            <a:endParaRPr lang="ru-RU" sz="1200" dirty="0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8762"/>
            <a:ext cx="11589746" cy="6599238"/>
          </a:xfrm>
          <a:prstGeom prst="rect">
            <a:avLst/>
          </a:prstGeom>
          <a:noFill/>
        </p:spPr>
      </p:pic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0800" y="0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9067926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88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167788" y="247962"/>
            <a:ext cx="8284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3.4. ОТВЕТСТВЕННЫЕ ЗА РАБОТУ С ИНВЕСТОРАМИ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0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1222101"/>
              </p:ext>
            </p:extLst>
          </p:nvPr>
        </p:nvGraphicFramePr>
        <p:xfrm>
          <a:off x="638978" y="925418"/>
          <a:ext cx="8295701" cy="4940483"/>
        </p:xfrm>
        <a:graphic>
          <a:graphicData uri="http://schemas.openxmlformats.org/drawingml/2006/table">
            <a:tbl>
              <a:tblPr firstRow="1" firstCol="1" bandRow="1">
                <a:tableStyleId>{FABFCF23-3B69-468F-B69F-88F6DE6A72F2}</a:tableStyleId>
              </a:tblPr>
              <a:tblGrid>
                <a:gridCol w="2852542">
                  <a:extLst>
                    <a:ext uri="{9D8B030D-6E8A-4147-A177-3AD203B41FA5}">
                      <a16:colId xmlns:a16="http://schemas.microsoft.com/office/drawing/2014/main" val="2768271812"/>
                    </a:ext>
                  </a:extLst>
                </a:gridCol>
                <a:gridCol w="2539061">
                  <a:extLst>
                    <a:ext uri="{9D8B030D-6E8A-4147-A177-3AD203B41FA5}">
                      <a16:colId xmlns:a16="http://schemas.microsoft.com/office/drawing/2014/main" val="812679286"/>
                    </a:ext>
                  </a:extLst>
                </a:gridCol>
                <a:gridCol w="2904098">
                  <a:extLst>
                    <a:ext uri="{9D8B030D-6E8A-4147-A177-3AD203B41FA5}">
                      <a16:colId xmlns:a16="http://schemas.microsoft.com/office/drawing/2014/main" val="803224046"/>
                    </a:ext>
                  </a:extLst>
                </a:gridCol>
              </a:tblGrid>
              <a:tr h="8364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indent="44958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Должность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67" marR="67367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ФИО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67" marR="67367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телефон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67" marR="67367" marT="0" marB="0"/>
                </a:tc>
                <a:extLst>
                  <a:ext uri="{0D108BD9-81ED-4DB2-BD59-A6C34878D82A}">
                    <a16:rowId xmlns:a16="http://schemas.microsoft.com/office/drawing/2014/main" val="573296641"/>
                  </a:ext>
                </a:extLst>
              </a:tr>
              <a:tr h="7867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Глава администрации МО «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Озёрский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городской округ»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67" marR="6736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Макрецкая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Наталья Ивановна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67" marR="6736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u="sng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ozerskgov@mail.ru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8(40142)3-21-72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67" marR="67367" marT="0" marB="0"/>
                </a:tc>
                <a:extLst>
                  <a:ext uri="{0D108BD9-81ED-4DB2-BD59-A6C34878D82A}">
                    <a16:rowId xmlns:a16="http://schemas.microsoft.com/office/drawing/2014/main" val="393229172"/>
                  </a:ext>
                </a:extLst>
              </a:tr>
              <a:tr h="10490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Начальник отдела экономического развития, планирования,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предпринимательства и торговли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67" marR="6736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Шимайтис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Елена Геннадьевна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67" marR="6736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Ekonom30028@ mail.ru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8(40142)3-00-28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67" marR="67367" marT="0" marB="0"/>
                </a:tc>
                <a:extLst>
                  <a:ext uri="{0D108BD9-81ED-4DB2-BD59-A6C34878D82A}">
                    <a16:rowId xmlns:a16="http://schemas.microsoft.com/office/drawing/2014/main" val="1665936078"/>
                  </a:ext>
                </a:extLst>
              </a:tr>
              <a:tr h="7867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Начальник отдела по архитектуре и строительству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67" marR="6736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Барсукова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Татьяна Михайловна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67" marR="6736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u="sng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Ozersk_arhitectyra@mail.ru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8(40142)3-00-31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67" marR="67367" marT="0" marB="0"/>
                </a:tc>
                <a:extLst>
                  <a:ext uri="{0D108BD9-81ED-4DB2-BD59-A6C34878D82A}">
                    <a16:rowId xmlns:a16="http://schemas.microsoft.com/office/drawing/2014/main" val="3737137217"/>
                  </a:ext>
                </a:extLst>
              </a:tr>
              <a:tr h="7867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Начальник отдела имущественных и земельных отношений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67" marR="6736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Чернина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Татьяна Владимировна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67" marR="6736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Kumi_ozr@mail.ru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8(40142)3-00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67" marR="67367" marT="0" marB="0"/>
                </a:tc>
                <a:extLst>
                  <a:ext uri="{0D108BD9-81ED-4DB2-BD59-A6C34878D82A}">
                    <a16:rowId xmlns:a16="http://schemas.microsoft.com/office/drawing/2014/main" val="1969942978"/>
                  </a:ext>
                </a:extLst>
              </a:tr>
              <a:tr h="5245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Начальник отдела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сельского хозяйства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67" marR="6736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Федина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София Юльевна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67" marR="6736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Ikc15@mail.ru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8(40142)3-00-30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67" marR="67367" marT="0" marB="0"/>
                </a:tc>
                <a:extLst>
                  <a:ext uri="{0D108BD9-81ED-4DB2-BD59-A6C34878D82A}">
                    <a16:rowId xmlns:a16="http://schemas.microsoft.com/office/drawing/2014/main" val="2699120772"/>
                  </a:ext>
                </a:extLst>
              </a:tr>
            </a:tbl>
          </a:graphicData>
        </a:graphic>
      </p:graphicFrame>
      <p:pic>
        <p:nvPicPr>
          <p:cNvPr id="51201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9845" y="231354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0238" y="2030984"/>
            <a:ext cx="408467" cy="2621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0237" y="2824199"/>
            <a:ext cx="408467" cy="26215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0237" y="4085363"/>
            <a:ext cx="408467" cy="26215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0237" y="4844556"/>
            <a:ext cx="408467" cy="26215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0237" y="5584180"/>
            <a:ext cx="408467" cy="262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643312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89</a:t>
            </a:fld>
            <a:endParaRPr lang="en-US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38261" y="476270"/>
            <a:ext cx="7832993" cy="5663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400" b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ru-RU" sz="2400" b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причин инвестировать в муниципальное образование «</a:t>
            </a:r>
            <a:r>
              <a:rPr lang="ru-RU" sz="2400" b="1" u="sng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Озёрский</a:t>
            </a:r>
            <a:r>
              <a:rPr lang="ru-RU" sz="2400" b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городской округ»!</a:t>
            </a:r>
            <a:endParaRPr lang="ru-RU" sz="2400" u="sng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Выгодное географическое положение (приграничный район) создает возможность международного делового сотрудничества с городами Польши, Литвы, Германии.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Наличие свободных промышленных площадок, обеспеченных энергетическими мощностями.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Богатые традиции отрасли сельскохозяйственного производства.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Обилие историко-архитектурных памятников, живописные ландшафты, реки и озера, экологически чистая территория позволяет развивать практически все виды туризма.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Наличие свободных трудовых ресурсов, техникума на базе которого возможна организация начального профессионального образования.</a:t>
            </a:r>
            <a:endParaRPr lang="ru-RU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517793" y="2005070"/>
            <a:ext cx="1465243" cy="517793"/>
          </a:xfrm>
          <a:prstGeom prst="rightArrow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483" y="3021278"/>
            <a:ext cx="1487553" cy="57307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122" y="3806230"/>
            <a:ext cx="1487553" cy="57307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637" y="4591182"/>
            <a:ext cx="1487553" cy="57307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482" y="5407393"/>
            <a:ext cx="1487553" cy="573074"/>
          </a:xfrm>
          <a:prstGeom prst="rect">
            <a:avLst/>
          </a:prstGeom>
        </p:spPr>
      </p:pic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9845" y="277009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22783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286440"/>
            <a:ext cx="8534400" cy="980500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1.4.2. Информация об инвестиционной деятельности администрации.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4245" y="166841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84213" y="1465243"/>
            <a:ext cx="7666574" cy="4811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1000"/>
              </a:spcAft>
            </a:pP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Проекты реализованные МО «Озёрский городской округ»: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1000"/>
              </a:spcAft>
            </a:pP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Технологические объекты: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100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1.Проложен газопровод высокого давления от г. Гусева до г.Озёрска с установкой шкафного регуляторного пункта в пос. Константиновка, Замостье, Столбовое, Колхозное, Речкалово, Ново-Гурьевское, Задорожье и в г. Озерске Озёрского района.</a:t>
            </a:r>
          </a:p>
          <a:p>
            <a:pPr algn="just">
              <a:spcAft>
                <a:spcPts val="100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2.Газификация жилищного фонда в г. Озёрске (реализуется).</a:t>
            </a:r>
          </a:p>
          <a:p>
            <a:pPr algn="just">
              <a:spcAft>
                <a:spcPts val="1000"/>
              </a:spcAft>
            </a:pP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Социальные объекты: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100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1.Проведена реконструкция здания бывшего общежития под специализированное жильё: г.Озёрск, ул.Пограничная,17( 35 квартир).</a:t>
            </a:r>
          </a:p>
          <a:p>
            <a:pPr algn="just">
              <a:spcAft>
                <a:spcPts val="100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2.Проведена реконструкция «Детского сада №1 «Солнышко»(270 мест);»Детского сада №5 п.Юдино»(80 мест).</a:t>
            </a:r>
          </a:p>
          <a:p>
            <a:pPr algn="just">
              <a:spcAft>
                <a:spcPts val="1000"/>
              </a:spcAft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3.Построены физкультурно-оздоровительные площадки в г.Озерске-2 шт.; в пос.Ушаково-1 шт..</a:t>
            </a:r>
          </a:p>
          <a:p>
            <a:pPr algn="just"/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4.В рамках приграничного сотрудничества ЕИСП Литва-Польша-Россия построен «Веревочный парк» в г. Озёрске по ул.Заречная.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7427" y="1246589"/>
            <a:ext cx="3752284" cy="21910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403114641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90</a:t>
            </a:fld>
            <a:endParaRPr lang="en-US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062" y="328037"/>
            <a:ext cx="6995711" cy="515836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043768" y="1542362"/>
            <a:ext cx="372370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будем рады сотрудничать с Вами!</a:t>
            </a:r>
          </a:p>
        </p:txBody>
      </p:sp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6269" y="74649"/>
            <a:ext cx="711200" cy="83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8135" y="5765519"/>
            <a:ext cx="99335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МО «Озерский городской округ»</a:t>
            </a:r>
          </a:p>
          <a:p>
            <a:r>
              <a:rPr lang="ru-RU" dirty="0">
                <a:solidFill>
                  <a:schemeClr val="bg1"/>
                </a:solidFill>
              </a:rPr>
              <a:t>238120, Калининградская обл., г. Озерск, ул. Московская, д.9</a:t>
            </a:r>
          </a:p>
          <a:p>
            <a:r>
              <a:rPr lang="ru-RU" dirty="0">
                <a:solidFill>
                  <a:schemeClr val="bg1"/>
                </a:solidFill>
              </a:rPr>
              <a:t>Тел.</a:t>
            </a:r>
            <a:r>
              <a:rPr lang="en-US" dirty="0">
                <a:solidFill>
                  <a:schemeClr val="bg1"/>
                </a:solidFill>
              </a:rPr>
              <a:t>/</a:t>
            </a:r>
            <a:r>
              <a:rPr lang="ru-RU" dirty="0">
                <a:solidFill>
                  <a:schemeClr val="bg1"/>
                </a:solidFill>
              </a:rPr>
              <a:t>факс 8(40142)</a:t>
            </a:r>
            <a:r>
              <a:rPr lang="en-US" dirty="0">
                <a:solidFill>
                  <a:schemeClr val="bg1"/>
                </a:solidFill>
              </a:rPr>
              <a:t>-</a:t>
            </a:r>
            <a:r>
              <a:rPr lang="ru-RU" dirty="0">
                <a:solidFill>
                  <a:schemeClr val="bg1"/>
                </a:solidFill>
              </a:rPr>
              <a:t>3</a:t>
            </a:r>
            <a:r>
              <a:rPr lang="en-US" dirty="0">
                <a:solidFill>
                  <a:schemeClr val="bg1"/>
                </a:solidFill>
              </a:rPr>
              <a:t>-</a:t>
            </a:r>
            <a:r>
              <a:rPr lang="ru-RU" dirty="0">
                <a:solidFill>
                  <a:schemeClr val="bg1"/>
                </a:solidFill>
              </a:rPr>
              <a:t>21</a:t>
            </a:r>
            <a:r>
              <a:rPr lang="en-US" dirty="0">
                <a:solidFill>
                  <a:schemeClr val="bg1"/>
                </a:solidFill>
              </a:rPr>
              <a:t>-</a:t>
            </a:r>
            <a:r>
              <a:rPr lang="ru-RU" dirty="0">
                <a:solidFill>
                  <a:schemeClr val="bg1"/>
                </a:solidFill>
              </a:rPr>
              <a:t>72 </a:t>
            </a:r>
            <a:r>
              <a:rPr lang="en-US" dirty="0">
                <a:solidFill>
                  <a:schemeClr val="bg1"/>
                </a:solidFill>
              </a:rPr>
              <a:t>E-mail ozerskgov@mail.ru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2203561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537D0B"/>
      </a:dk2>
      <a:lt2>
        <a:srgbClr val="A9E257"/>
      </a:lt2>
      <a:accent1>
        <a:srgbClr val="38540A"/>
      </a:accent1>
      <a:accent2>
        <a:srgbClr val="31A274"/>
      </a:accent2>
      <a:accent3>
        <a:srgbClr val="236073"/>
      </a:accent3>
      <a:accent4>
        <a:srgbClr val="6C4D90"/>
      </a:accent4>
      <a:accent5>
        <a:srgbClr val="983C27"/>
      </a:accent5>
      <a:accent6>
        <a:srgbClr val="CD811F"/>
      </a:accent6>
      <a:hlink>
        <a:srgbClr val="293F06"/>
      </a:hlink>
      <a:folHlink>
        <a:srgbClr val="68883A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9759155-7935-4C61-A06C-C04380D1B16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1143</TotalTime>
  <Words>11228</Words>
  <Application>Microsoft Office PowerPoint</Application>
  <PresentationFormat>Широкоэкранный</PresentationFormat>
  <Paragraphs>1781</Paragraphs>
  <Slides>90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90</vt:i4>
      </vt:variant>
    </vt:vector>
  </HeadingPairs>
  <TitlesOfParts>
    <vt:vector size="98" baseType="lpstr">
      <vt:lpstr>Arial Unicode MS</vt:lpstr>
      <vt:lpstr>Calibri</vt:lpstr>
      <vt:lpstr>Century Gothic</vt:lpstr>
      <vt:lpstr>Times New Roman</vt:lpstr>
      <vt:lpstr>Wingdings 3</vt:lpstr>
      <vt:lpstr>Сектор</vt:lpstr>
      <vt:lpstr>Лист</vt:lpstr>
      <vt:lpstr>Диаграмма</vt:lpstr>
      <vt:lpstr>   Инвестиционный паспорт муниципального образования  «Озерский городской округ» </vt:lpstr>
      <vt:lpstr>Уважаемые инвесторы!</vt:lpstr>
      <vt:lpstr>Оглавление</vt:lpstr>
      <vt:lpstr>Презентация PowerPoint</vt:lpstr>
      <vt:lpstr>1. Характеристика муниципального района 1.1. Краткая историческая справка</vt:lpstr>
      <vt:lpstr>1.2. Географическое положение, климат и природные ресурсы.</vt:lpstr>
      <vt:lpstr>1.3. Административное деление. </vt:lpstr>
      <vt:lpstr>1.4. Инвестиционная деятельность администрации. 1.4.1. Инвестиционная привлекательность района.</vt:lpstr>
      <vt:lpstr>1.4.2. Информация об инвестиционной деятельности администрации.</vt:lpstr>
      <vt:lpstr>Презентация PowerPoint</vt:lpstr>
      <vt:lpstr>1.4.3. Нормативная правовая база.</vt:lpstr>
      <vt:lpstr>Презентация PowerPoint</vt:lpstr>
      <vt:lpstr>Презентация PowerPoint</vt:lpstr>
      <vt:lpstr>1.5. Оценка инвестиционных рисков района.</vt:lpstr>
      <vt:lpstr>Презентация PowerPoint</vt:lpstr>
      <vt:lpstr>1.6. Экономический потенциал района. 1.6.1. Экономическая характеристика округа.</vt:lpstr>
      <vt:lpstr>1.6.2. Инвестиционная деятельность.</vt:lpstr>
      <vt:lpstr>Презентация PowerPoint</vt:lpstr>
      <vt:lpstr>Презентация PowerPoint</vt:lpstr>
      <vt:lpstr>1.6.2. Промышленный комплекс.</vt:lpstr>
      <vt:lpstr>1.6.3. Агропромышленный комплекс.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1.6.4. Строительство.</vt:lpstr>
      <vt:lpstr>1.6.5. Транспортные коммуникации и транспорт.</vt:lpstr>
      <vt:lpstr>1.6.6. Кредитно-финансовая система. Инвестиционная инфраструктура</vt:lpstr>
      <vt:lpstr>1.6.7. Потребительский рынок.</vt:lpstr>
      <vt:lpstr>1.6.8. Малое и среднее предпринимательство.</vt:lpstr>
      <vt:lpstr>1.7. Социальное развитие района. 1.7.1. Трудовые ресурсы. Уровень жизни.</vt:lpstr>
      <vt:lpstr>1.7.2. образование.</vt:lpstr>
      <vt:lpstr>Презентация PowerPoint</vt:lpstr>
      <vt:lpstr>Презентация PowerPoint</vt:lpstr>
      <vt:lpstr>1.7.3. здравоохранение.</vt:lpstr>
      <vt:lpstr>1.7.4. социальная защита населения.</vt:lpstr>
      <vt:lpstr>Презентация PowerPoint</vt:lpstr>
      <vt:lpstr>1.7.5. культура.</vt:lpstr>
      <vt:lpstr>1.7.6. физическая культура и спорт.</vt:lpstr>
      <vt:lpstr>1.7.7. Туризм и отдых.</vt:lpstr>
      <vt:lpstr>Презентация PowerPoint</vt:lpstr>
      <vt:lpstr>Презентация PowerPoint</vt:lpstr>
      <vt:lpstr>1.8. финансовое состояние мо «озерский городской округ».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2. Перечень инвестиционных площадок.                                                                    г. ОЗЕРСК, Озерский район</vt:lpstr>
      <vt:lpstr> 2.1. Паспорт инвестиционной площадки г. Озёрск, ул. Багратиона (см. схему №3.3)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Инвестиционный паспорт муниципального образования  «Озерский городской округ»</dc:title>
  <dc:creator>отд.Экон</dc:creator>
  <cp:lastModifiedBy>Администрация Озерск</cp:lastModifiedBy>
  <cp:revision>108</cp:revision>
  <dcterms:created xsi:type="dcterms:W3CDTF">2017-06-23T14:43:02Z</dcterms:created>
  <dcterms:modified xsi:type="dcterms:W3CDTF">2019-07-25T09:08:55Z</dcterms:modified>
</cp:coreProperties>
</file>