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350" r:id="rId3"/>
    <p:sldId id="298" r:id="rId4"/>
    <p:sldId id="260" r:id="rId5"/>
    <p:sldId id="299" r:id="rId6"/>
    <p:sldId id="257" r:id="rId7"/>
    <p:sldId id="265" r:id="rId8"/>
    <p:sldId id="259" r:id="rId9"/>
    <p:sldId id="296" r:id="rId10"/>
    <p:sldId id="263" r:id="rId11"/>
    <p:sldId id="357" r:id="rId12"/>
    <p:sldId id="355" r:id="rId13"/>
    <p:sldId id="356" r:id="rId14"/>
    <p:sldId id="353" r:id="rId15"/>
    <p:sldId id="293" r:id="rId16"/>
    <p:sldId id="329" r:id="rId17"/>
    <p:sldId id="281" r:id="rId18"/>
    <p:sldId id="283" r:id="rId19"/>
    <p:sldId id="349" r:id="rId20"/>
    <p:sldId id="284" r:id="rId21"/>
    <p:sldId id="344" r:id="rId22"/>
    <p:sldId id="35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3FF03"/>
    <a:srgbClr val="99CC00"/>
    <a:srgbClr val="003300"/>
    <a:srgbClr val="006600"/>
    <a:srgbClr val="D42E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8" autoAdjust="0"/>
    <p:restoredTop sz="94607" autoAdjust="0"/>
  </p:normalViewPr>
  <p:slideViewPr>
    <p:cSldViewPr>
      <p:cViewPr>
        <p:scale>
          <a:sx n="90" d="100"/>
          <a:sy n="90" d="100"/>
        </p:scale>
        <p:origin x="-762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'3'!$A$2</c:f>
              <c:strCache>
                <c:ptCount val="1"/>
                <c:pt idx="0">
                  <c:v>Cреднемесячная заработная плата работников организаций,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7927386801705435E-3"/>
                  <c:y val="-1.0374664252991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378664019410033E-2"/>
                  <c:y val="1.0374664252991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275108022645038E-2"/>
                  <c:y val="1.0374664252991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171552025880043E-2"/>
                  <c:y val="-1.188749879781892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5171552025879971E-2"/>
                  <c:y val="5.18733212649573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6893320097050164E-3"/>
                  <c:y val="1.0374664252991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6893320097050164E-3"/>
                  <c:y val="-3.7148433743184136E-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7067996029115049E-2"/>
                  <c:y val="5.1873321264957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 rot="-2100000"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'3'!$B$1:$I$1</c:f>
              <c:numCache>
                <c:formatCode>General</c:formatCod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</c:numCache>
            </c:numRef>
          </c:cat>
          <c:val>
            <c:numRef>
              <c:f>'3'!$B$2:$I$2</c:f>
              <c:numCache>
                <c:formatCode>0</c:formatCode>
                <c:ptCount val="8"/>
                <c:pt idx="0">
                  <c:v>17687</c:v>
                </c:pt>
                <c:pt idx="1">
                  <c:v>19940</c:v>
                </c:pt>
                <c:pt idx="2">
                  <c:v>21984</c:v>
                </c:pt>
                <c:pt idx="3">
                  <c:v>23032</c:v>
                </c:pt>
                <c:pt idx="4">
                  <c:v>23485</c:v>
                </c:pt>
                <c:pt idx="5">
                  <c:v>27557</c:v>
                </c:pt>
                <c:pt idx="6">
                  <c:v>28298</c:v>
                </c:pt>
                <c:pt idx="7">
                  <c:v>30078.714285714559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9215104"/>
        <c:axId val="38093376"/>
        <c:axId val="0"/>
      </c:bar3DChart>
      <c:catAx>
        <c:axId val="39215104"/>
        <c:scaling>
          <c:orientation val="minMax"/>
        </c:scaling>
        <c:delete val="0"/>
        <c:axPos val="b"/>
        <c:minorGridlines/>
        <c:numFmt formatCode="General" sourceLinked="1"/>
        <c:majorTickMark val="out"/>
        <c:minorTickMark val="none"/>
        <c:tickLblPos val="nextTo"/>
        <c:crossAx val="38093376"/>
        <c:crosses val="autoZero"/>
        <c:auto val="1"/>
        <c:lblAlgn val="ctr"/>
        <c:lblOffset val="100"/>
        <c:noMultiLvlLbl val="0"/>
      </c:catAx>
      <c:valAx>
        <c:axId val="38093376"/>
        <c:scaling>
          <c:orientation val="minMax"/>
          <c:max val="40000"/>
        </c:scaling>
        <c:delete val="0"/>
        <c:axPos val="l"/>
        <c:majorGridlines>
          <c:spPr>
            <a:ln w="6350">
              <a:solidFill>
                <a:schemeClr val="bg1">
                  <a:lumMod val="50000"/>
                </a:schemeClr>
              </a:solidFill>
            </a:ln>
          </c:spPr>
        </c:majorGridlines>
        <c:numFmt formatCode="0" sourceLinked="1"/>
        <c:majorTickMark val="out"/>
        <c:minorTickMark val="none"/>
        <c:tickLblPos val="nextTo"/>
        <c:crossAx val="3921510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3884851087643E-2"/>
          <c:y val="5.0925925925925923E-2"/>
          <c:w val="0.87158878884882252"/>
          <c:h val="0.6323724117818605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'8'!$B$2</c:f>
              <c:strCache>
                <c:ptCount val="1"/>
                <c:pt idx="0">
                  <c:v>Общий объем всех продовольственных товаров, реализованных в границах муниципального образования, в денежном выражении за финансовый год, тыс.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254634500098998E-2"/>
                  <c:y val="-4.89914700835709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148153714398824E-2"/>
                  <c:y val="-4.89914700835709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828562261297298E-2"/>
                  <c:y val="4.490832879176035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615749785898144E-2"/>
                  <c:y val="-4.89914700835711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93504304699745E-2"/>
                  <c:y val="-2.245416439588018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9282884017624343E-2"/>
                  <c:y val="-1.122708219794009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1691529915814432E-2"/>
                  <c:y val="-8.097094150032713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3529436321694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 rot="-2100000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'8'!$A$3:$A$10</c:f>
              <c:numCache>
                <c:formatCode>General</c:formatCod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</c:numCache>
            </c:numRef>
          </c:cat>
          <c:val>
            <c:numRef>
              <c:f>'8'!$B$3:$B$10</c:f>
              <c:numCache>
                <c:formatCode>0.0</c:formatCode>
                <c:ptCount val="8"/>
                <c:pt idx="0">
                  <c:v>87282</c:v>
                </c:pt>
                <c:pt idx="1">
                  <c:v>87631</c:v>
                </c:pt>
                <c:pt idx="2">
                  <c:v>103737</c:v>
                </c:pt>
                <c:pt idx="3">
                  <c:v>120383</c:v>
                </c:pt>
                <c:pt idx="4">
                  <c:v>123856</c:v>
                </c:pt>
                <c:pt idx="5">
                  <c:v>161949</c:v>
                </c:pt>
                <c:pt idx="6">
                  <c:v>173166</c:v>
                </c:pt>
                <c:pt idx="7">
                  <c:v>183487.28571428731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9218176"/>
        <c:axId val="38095104"/>
        <c:axId val="0"/>
      </c:bar3DChart>
      <c:catAx>
        <c:axId val="39218176"/>
        <c:scaling>
          <c:orientation val="minMax"/>
        </c:scaling>
        <c:delete val="0"/>
        <c:axPos val="b"/>
        <c:minorGridlines/>
        <c:numFmt formatCode="General" sourceLinked="1"/>
        <c:majorTickMark val="out"/>
        <c:minorTickMark val="none"/>
        <c:tickLblPos val="nextTo"/>
        <c:crossAx val="38095104"/>
        <c:crosses val="autoZero"/>
        <c:auto val="1"/>
        <c:lblAlgn val="ctr"/>
        <c:lblOffset val="100"/>
        <c:noMultiLvlLbl val="0"/>
      </c:catAx>
      <c:valAx>
        <c:axId val="38095104"/>
        <c:scaling>
          <c:orientation val="minMax"/>
          <c:max val="25000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392181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0999998807232002E-2"/>
          <c:y val="0.77881431384167188"/>
          <c:w val="0.88763886801544867"/>
          <c:h val="0.1800579615048119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0C59E-5055-4347-A9C3-DCF854C70255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E9251-AA4A-4110-B342-D4ADEE4E64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772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E9251-AA4A-4110-B342-D4ADEE4E642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E9251-AA4A-4110-B342-D4ADEE4E642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E9251-AA4A-4110-B342-D4ADEE4E642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E29A920-83A2-4FE6-8B7E-87B6C8EE8784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468FDD-E251-4080-93C7-0B3E865E2A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LADUSHKIN39@MAIL.RU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o-ladushkin.ru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16" y="969603"/>
            <a:ext cx="541282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-108520" y="-110517"/>
            <a:ext cx="9540552" cy="1080120"/>
          </a:xfrm>
        </p:spPr>
        <p:txBody>
          <a:bodyPr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ИНВЕСТИЦИОННЫЙ ПАСПОРТ МУНИЦИПАЛЬНОГО ОБРАЗОВАНИЯ «ЛАДУШКИНСКИЙ ГОРОДСКОЙ ОКРУГ»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4098" name="Picture 2" descr="Картинки по запросу &quot;ладушкин калининград&quot;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72" y="4293096"/>
            <a:ext cx="3045286" cy="2019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&quot;ладушкин калининград достопримеатальности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638" y="1484783"/>
            <a:ext cx="3249529" cy="2437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&quot;ладушкин калининград достопримеатальности памтник&quot;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510" y="4153847"/>
            <a:ext cx="5457682" cy="2082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859351"/>
              </p:ext>
            </p:extLst>
          </p:nvPr>
        </p:nvGraphicFramePr>
        <p:xfrm>
          <a:off x="251520" y="1412776"/>
          <a:ext cx="8563987" cy="4529654"/>
        </p:xfrm>
        <a:graphic>
          <a:graphicData uri="http://schemas.openxmlformats.org/drawingml/2006/table">
            <a:tbl>
              <a:tblPr/>
              <a:tblGrid>
                <a:gridCol w="4032448"/>
                <a:gridCol w="720080"/>
                <a:gridCol w="792088"/>
                <a:gridCol w="792088"/>
                <a:gridCol w="720080"/>
                <a:gridCol w="720080"/>
                <a:gridCol w="787123"/>
              </a:tblGrid>
              <a:tr h="485336">
                <a:tc gridSpan="7">
                  <a:txBody>
                    <a:bodyPr/>
                    <a:lstStyle/>
                    <a:p>
                      <a:pPr marL="72000" algn="ctr" fontAlgn="ctr"/>
                      <a:r>
                        <a:rPr lang="ru-RU" sz="20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/>
                        </a:rPr>
                        <a:t>Основные показатели социально-экономического положения муниципального  образования</a:t>
                      </a: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3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/>
                        </a:rPr>
                        <a:t>2014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/>
                        </a:rPr>
                        <a:t>2015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/>
                        </a:rPr>
                        <a:t>2016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/>
                        </a:rPr>
                        <a:t>2017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/>
                        </a:rPr>
                        <a:t>2018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/>
                        </a:rPr>
                        <a:t>2019</a:t>
                      </a:r>
                      <a:endParaRPr lang="ru-RU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0815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населения, человек</a:t>
                      </a:r>
                      <a:endParaRPr lang="ru-RU" sz="16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Миграционный прирост, человек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Естественный прирост (+), убыль (-), человек</a:t>
                      </a:r>
                      <a:endParaRPr lang="ru-RU" sz="16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Среднесписочная </a:t>
                      </a:r>
                      <a:r>
                        <a:rPr lang="ru-RU" sz="16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работников организаций</a:t>
                      </a:r>
                      <a:br>
                        <a:rPr lang="ru-RU" sz="16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(без внешних совместителей), без субъектов малого 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предпринимательства, человек</a:t>
                      </a:r>
                      <a:endParaRPr lang="ru-RU" sz="16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5088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Cреднемесячная </a:t>
                      </a:r>
                      <a:r>
                        <a:rPr lang="ru-RU" sz="16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заработная плата работников организаций,</a:t>
                      </a:r>
                      <a:br>
                        <a:rPr lang="ru-RU" sz="16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субъектов малого 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предпринимательства, рублей</a:t>
                      </a:r>
                      <a:endParaRPr lang="ru-RU" sz="16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04" marR="8704" marT="87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регистрируемой 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безработицы МО, %</a:t>
                      </a:r>
                      <a:endParaRPr lang="ru-RU" sz="16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>
          <a:xfrm>
            <a:off x="-77481" y="0"/>
            <a:ext cx="9433048" cy="11150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Параметры социально-экономического развития муниципального образования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3654271"/>
              </p:ext>
            </p:extLst>
          </p:nvPr>
        </p:nvGraphicFramePr>
        <p:xfrm>
          <a:off x="0" y="1196752"/>
          <a:ext cx="716428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971621"/>
              </p:ext>
            </p:extLst>
          </p:nvPr>
        </p:nvGraphicFramePr>
        <p:xfrm>
          <a:off x="1403648" y="3761656"/>
          <a:ext cx="7571184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-180528" y="332656"/>
            <a:ext cx="9540552" cy="8354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Динамика основных показателей </a:t>
            </a:r>
            <a:r>
              <a:rPr lang="ru-RU" sz="2400" dirty="0" smtClean="0"/>
              <a:t>социально-экономического развития округа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3650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-79036" y="116632"/>
            <a:ext cx="9361040" cy="8354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Инвестиционная политика </a:t>
            </a:r>
            <a:r>
              <a:rPr lang="ru-RU" sz="2400" dirty="0" smtClean="0"/>
              <a:t>и </a:t>
            </a:r>
            <a:r>
              <a:rPr lang="ru-RU" sz="2400" dirty="0" smtClean="0"/>
              <a:t>направления </a:t>
            </a:r>
            <a:r>
              <a:rPr lang="ru-RU" sz="2400" dirty="0" smtClean="0"/>
              <a:t>развития благоприятного инвестиционного климата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9240" y="980728"/>
            <a:ext cx="8964488" cy="549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lnSpc>
                <a:spcPct val="114000"/>
              </a:lnSpc>
            </a:pPr>
            <a:r>
              <a:rPr lang="ru-RU" sz="1400" dirty="0" smtClean="0">
                <a:cs typeface="Times New Roman" panose="02020603050405020304" pitchFamily="18" charset="0"/>
              </a:rPr>
              <a:t>Главная </a:t>
            </a:r>
            <a:r>
              <a:rPr lang="ru-RU" sz="1400" dirty="0">
                <a:cs typeface="Times New Roman" panose="02020603050405020304" pitchFamily="18" charset="0"/>
              </a:rPr>
              <a:t>цель инвестиционной политики администрации – это привлечение в район максимально возможного количества инвестиций в реальный сектор экономики для обеспечения устойчивых темпов экономического роста, эффективной занятости населения, укрепления налоговой базы для решения социальных проблем, развития малого бизнеса и инфраструктуры района. </a:t>
            </a:r>
          </a:p>
          <a:p>
            <a:pPr indent="450000" algn="just">
              <a:lnSpc>
                <a:spcPct val="114000"/>
              </a:lnSpc>
            </a:pPr>
            <a:r>
              <a:rPr lang="ru-RU" sz="1400" dirty="0">
                <a:cs typeface="Times New Roman" panose="02020603050405020304" pitchFamily="18" charset="0"/>
              </a:rPr>
              <a:t>В работу по развитию инвестиционной привлекательности МО положен ряд принципиальных установок, на которые опирается Администрация округа. К важнейшим критериям относятся:</a:t>
            </a:r>
          </a:p>
          <a:p>
            <a:pPr indent="-3960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1400" dirty="0" smtClean="0">
                <a:cs typeface="Times New Roman" panose="02020603050405020304" pitchFamily="18" charset="0"/>
              </a:rPr>
              <a:t>соответствие </a:t>
            </a:r>
            <a:r>
              <a:rPr lang="ru-RU" sz="1400" dirty="0">
                <a:cs typeface="Times New Roman" panose="02020603050405020304" pitchFamily="18" charset="0"/>
              </a:rPr>
              <a:t>основных приоритетов инвестиционной деятельности интересам населения МО;</a:t>
            </a:r>
          </a:p>
          <a:p>
            <a:pPr lvl="0" indent="-3960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1400" dirty="0">
                <a:cs typeface="Times New Roman" panose="02020603050405020304" pitchFamily="18" charset="0"/>
              </a:rPr>
              <a:t>соответствие деятельности в инвестиционной сфере общему перспективному видению развития района, а также малого и среднего бизнеса</a:t>
            </a:r>
            <a:r>
              <a:rPr lang="ru-RU" sz="1400" dirty="0" smtClean="0">
                <a:cs typeface="Times New Roman" panose="02020603050405020304" pitchFamily="18" charset="0"/>
              </a:rPr>
              <a:t>.</a:t>
            </a:r>
            <a:endParaRPr lang="ru-RU" sz="1400" dirty="0">
              <a:cs typeface="Times New Roman" panose="02020603050405020304" pitchFamily="18" charset="0"/>
            </a:endParaRPr>
          </a:p>
          <a:p>
            <a:pPr indent="450000" algn="just">
              <a:lnSpc>
                <a:spcPct val="114000"/>
              </a:lnSpc>
            </a:pPr>
            <a:r>
              <a:rPr lang="ru-RU" sz="1400" dirty="0">
                <a:cs typeface="Times New Roman" panose="02020603050405020304" pitchFamily="18" charset="0"/>
              </a:rPr>
              <a:t>К приоритетным направлениям развития благоприятного инвестиционного климата и предпринимательской деятельности на территории </a:t>
            </a:r>
            <a:r>
              <a:rPr lang="ru-RU" sz="1400" dirty="0" err="1">
                <a:cs typeface="Times New Roman" panose="02020603050405020304" pitchFamily="18" charset="0"/>
              </a:rPr>
              <a:t>Ладушкинского</a:t>
            </a:r>
            <a:r>
              <a:rPr lang="ru-RU" sz="1400" dirty="0">
                <a:cs typeface="Times New Roman" panose="02020603050405020304" pitchFamily="18" charset="0"/>
              </a:rPr>
              <a:t> городского округа, в свою очередь, относятся следующие мероприятия: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400" dirty="0" smtClean="0">
                <a:cs typeface="Times New Roman" panose="02020603050405020304" pitchFamily="18" charset="0"/>
              </a:rPr>
              <a:t>внедрение современных технологий в различных общественных сферах;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400" dirty="0" smtClean="0">
                <a:cs typeface="Times New Roman" panose="02020603050405020304" pitchFamily="18" charset="0"/>
              </a:rPr>
              <a:t>развитие альтернативных видов деятельности;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400" dirty="0" smtClean="0">
                <a:cs typeface="Times New Roman" panose="02020603050405020304" pitchFamily="18" charset="0"/>
              </a:rPr>
              <a:t>сохранение действующих и создание новых рабочих мест;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400" dirty="0" smtClean="0">
                <a:cs typeface="Times New Roman" panose="02020603050405020304" pitchFamily="18" charset="0"/>
              </a:rPr>
              <a:t>эффективное использование природных ресурсов;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400" dirty="0" smtClean="0">
                <a:cs typeface="Times New Roman" panose="02020603050405020304" pitchFamily="18" charset="0"/>
              </a:rPr>
              <a:t>развитие инженерной инфраструктуры, а также снижение уровня ее износа;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400" dirty="0" smtClean="0">
                <a:cs typeface="Times New Roman" panose="02020603050405020304" pitchFamily="18" charset="0"/>
              </a:rPr>
              <a:t>расширение сети автомобильных дорог с твердым покрытием;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400" dirty="0" smtClean="0">
                <a:cs typeface="Times New Roman" panose="02020603050405020304" pitchFamily="18" charset="0"/>
              </a:rPr>
              <a:t>приведение учреждений образования и здравоохранения в соответствие с действующими стандартами;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400" dirty="0" smtClean="0">
                <a:cs typeface="Times New Roman" panose="02020603050405020304" pitchFamily="18" charset="0"/>
              </a:rPr>
              <a:t>создание условий для занятий населения физкультурой и спортом, организации досуга населения,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400" dirty="0" smtClean="0">
                <a:cs typeface="Times New Roman" panose="02020603050405020304" pitchFamily="18" charset="0"/>
              </a:rPr>
              <a:t>развитие туризма.</a:t>
            </a:r>
            <a:endParaRPr lang="ru-RU" sz="14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642918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ru-RU" sz="2000" dirty="0" smtClean="0">
                <a:solidFill>
                  <a:srgbClr val="008000"/>
                </a:solidFill>
              </a:rPr>
              <a:t/>
            </a:r>
            <a:br>
              <a:rPr lang="ru-RU" sz="2000" dirty="0" smtClean="0">
                <a:solidFill>
                  <a:srgbClr val="008000"/>
                </a:solidFill>
              </a:rPr>
            </a:br>
            <a:r>
              <a:rPr lang="ru-RU" sz="2000" dirty="0" smtClean="0">
                <a:solidFill>
                  <a:srgbClr val="008000"/>
                </a:solidFill>
              </a:rPr>
              <a:t/>
            </a:r>
            <a:br>
              <a:rPr lang="ru-RU" sz="2000" dirty="0" smtClean="0">
                <a:solidFill>
                  <a:srgbClr val="008000"/>
                </a:solidFill>
              </a:rPr>
            </a:br>
            <a:endParaRPr lang="ru-RU" sz="2000" dirty="0">
              <a:solidFill>
                <a:srgbClr val="003300"/>
              </a:solidFill>
            </a:endParaRPr>
          </a:p>
        </p:txBody>
      </p:sp>
      <p:pic>
        <p:nvPicPr>
          <p:cNvPr id="35842" name="Picture 2" descr="C:\Users\Татьяна\Downloads\01-shema-nto\СХЕМА Н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668" y="1628799"/>
            <a:ext cx="7204521" cy="4973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-123079" y="-3858"/>
            <a:ext cx="9252520" cy="5474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Возможности для развития малого предпринимательства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8964" y="523686"/>
            <a:ext cx="8949930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lnSpc>
                <a:spcPct val="114000"/>
              </a:lnSpc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развития малого и среднего предпринимательства на территории муниципального образования администрацией МО была разработана схема размещения нестационарных торговых объектов, в соответствии с которой заинтересованные инвесторы и предприниматели могут реализовать свои проекты.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 descr="C:\Users\Татьяна\Desktop\Ладушкин\Документы\Практики\инвстиционный паспорт\d0d3c726189fe722ae4662686ecf0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932022"/>
            <a:ext cx="3384376" cy="1903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612" name="Picture 4" descr="C:\Users\Татьяна\Desktop\Ладушкин\Документы\Практики\инвстиционный паспорт\proekt-turbazyi_arhitektu_39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066" y="2780673"/>
            <a:ext cx="4053584" cy="2477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3" name="Picture 5" descr="C:\Users\Татьяна\Desktop\Ладушкин\Документы\Практики\инвстиционный паспорт\eskiznyiy-proek_arhitektu_6f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8963" y="4653136"/>
            <a:ext cx="2786082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2"/>
          <p:cNvSpPr txBox="1">
            <a:spLocks/>
          </p:cNvSpPr>
          <p:nvPr/>
        </p:nvSpPr>
        <p:spPr>
          <a:xfrm>
            <a:off x="217560" y="166892"/>
            <a:ext cx="9252520" cy="8138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Приоритетные направления развития муниципального образования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995935" y="1166389"/>
            <a:ext cx="45647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КОТТЕДЖНОЕ СТРОИТЕЛЬСТВО</a:t>
            </a:r>
          </a:p>
          <a:p>
            <a:r>
              <a:rPr lang="ru-RU" dirty="0" smtClean="0"/>
              <a:t>Возможность формирования массивов земельных участков в экологически чистом районе с подключением инженерных коммуникаций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27583" y="3117912"/>
            <a:ext cx="43969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РАЗВИТИЕ ТУРИЗМА</a:t>
            </a:r>
          </a:p>
          <a:p>
            <a:r>
              <a:rPr lang="ru-RU" dirty="0" smtClean="0"/>
              <a:t>Строительство туристических баз отдыха в рамках популяризации экологического туризма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079864" y="5445224"/>
            <a:ext cx="43969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СТРОИТЕЛЬСТВО САНАТОРИЕВ И ОЗДОРОВИТЕЛЬНЫХ УЧРЕЖДЕНИЙ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4545003" y="3648330"/>
            <a:ext cx="4378786" cy="27699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0000" algn="just"/>
            <a:r>
              <a:rPr lang="ru-RU" altLang="en-US" sz="1600" dirty="0" smtClean="0">
                <a:sym typeface="+mn-ea"/>
              </a:rPr>
              <a:t>В </a:t>
            </a:r>
            <a:r>
              <a:rPr lang="ru-RU" altLang="en-US" sz="1600" dirty="0" err="1">
                <a:sym typeface="+mn-ea"/>
              </a:rPr>
              <a:t>Ладушкинском</a:t>
            </a:r>
            <a:r>
              <a:rPr lang="ru-RU" altLang="en-US" sz="1600" dirty="0">
                <a:sym typeface="+mn-ea"/>
              </a:rPr>
              <a:t> городском  округе </a:t>
            </a:r>
            <a:r>
              <a:rPr lang="ru-RU" altLang="en-US" sz="1600" dirty="0" smtClean="0">
                <a:sym typeface="+mn-ea"/>
              </a:rPr>
              <a:t>успешно</a:t>
            </a:r>
            <a:r>
              <a:rPr lang="en-US" altLang="en-US" sz="1600" dirty="0" smtClean="0">
                <a:sym typeface="+mn-ea"/>
              </a:rPr>
              <a:t> </a:t>
            </a:r>
            <a:r>
              <a:rPr lang="ru-RU" altLang="en-US" sz="1600" dirty="0" smtClean="0">
                <a:sym typeface="+mn-ea"/>
              </a:rPr>
              <a:t>работает </a:t>
            </a:r>
            <a:r>
              <a:rPr lang="ru-RU" altLang="en-US" sz="1600" dirty="0">
                <a:sym typeface="+mn-ea"/>
              </a:rPr>
              <a:t>многофункциональный центр предоставления государственных и муниципальных услуг (МФЦ), который оказывает 204 вида услуг, в том числе и услуги по поддержке СМСП. </a:t>
            </a:r>
            <a:endParaRPr lang="ru-RU" altLang="en-US" sz="1600" dirty="0" smtClean="0">
              <a:sym typeface="+mn-ea"/>
            </a:endParaRPr>
          </a:p>
          <a:p>
            <a:pPr indent="450000" algn="just"/>
            <a:r>
              <a:rPr lang="ru-RU" altLang="en-US" sz="1600" dirty="0" smtClean="0">
                <a:sym typeface="+mn-ea"/>
              </a:rPr>
              <a:t>В </a:t>
            </a:r>
            <a:r>
              <a:rPr lang="ru-RU" altLang="en-US" sz="1600" dirty="0">
                <a:sym typeface="+mn-ea"/>
              </a:rPr>
              <a:t>округе на базе МФЦ открыт информационный портал «Бизнес - навигатор МСП», где можно получить полный спектр услуг для бизнеса.</a:t>
            </a:r>
            <a:endParaRPr lang="ru-RU" altLang="en-US" sz="1400" dirty="0"/>
          </a:p>
          <a:p>
            <a:pPr algn="l"/>
            <a:endParaRPr lang="en-US" altLang="en-US" sz="1400" dirty="0">
              <a:latin typeface="Times New Roman" panose="02020603050405020304" pitchFamily="18" charset="0"/>
              <a:cs typeface="sans-serif" charset="0"/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98934" y="635744"/>
            <a:ext cx="4272056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0000" algn="just"/>
            <a:r>
              <a:rPr lang="en-US" sz="1600" dirty="0" smtClean="0">
                <a:cs typeface="sans-serif" charset="0"/>
                <a:sym typeface="+mn-ea"/>
              </a:rPr>
              <a:t>С</a:t>
            </a:r>
            <a:r>
              <a:rPr lang="ru-RU" altLang="en-US" sz="1600" dirty="0" smtClean="0">
                <a:sym typeface="+mn-ea"/>
              </a:rPr>
              <a:t> </a:t>
            </a:r>
            <a:r>
              <a:rPr lang="ru-RU" altLang="en-US" sz="1600" dirty="0">
                <a:sym typeface="+mn-ea"/>
              </a:rPr>
              <a:t>2017 года в муниципалитете действует общественный Совет по улучшению инвестиционного климата и развитию </a:t>
            </a:r>
            <a:r>
              <a:rPr lang="ru-RU" altLang="en-US" sz="1600" dirty="0" smtClean="0">
                <a:sym typeface="+mn-ea"/>
              </a:rPr>
              <a:t>предпринимательства при главе администрации городского округа. </a:t>
            </a:r>
          </a:p>
          <a:p>
            <a:pPr indent="450000" algn="just"/>
            <a:r>
              <a:rPr lang="ru-RU" altLang="en-US" sz="1600" dirty="0" smtClean="0">
                <a:sym typeface="+mn-ea"/>
              </a:rPr>
              <a:t>Инвестор </a:t>
            </a:r>
            <a:r>
              <a:rPr lang="ru-RU" altLang="en-US" sz="1600" dirty="0">
                <a:sym typeface="+mn-ea"/>
              </a:rPr>
              <a:t>может </a:t>
            </a:r>
            <a:r>
              <a:rPr lang="ru-RU" altLang="en-US" sz="1600" dirty="0" smtClean="0">
                <a:sym typeface="+mn-ea"/>
              </a:rPr>
              <a:t>воспользоваться </a:t>
            </a:r>
            <a:r>
              <a:rPr lang="ru-RU" altLang="en-US" sz="1600" dirty="0">
                <a:sym typeface="+mn-ea"/>
              </a:rPr>
              <a:t>сокращёнными сроками прохождения </a:t>
            </a:r>
            <a:r>
              <a:rPr lang="ru-RU" altLang="en-US" sz="1600" dirty="0" smtClean="0">
                <a:sym typeface="+mn-ea"/>
              </a:rPr>
              <a:t>административных процедур по предварительному согласованию </a:t>
            </a:r>
            <a:r>
              <a:rPr lang="ru-RU" altLang="en-US" sz="1600" dirty="0">
                <a:sym typeface="+mn-ea"/>
              </a:rPr>
              <a:t>предоставления земельных участков в </a:t>
            </a:r>
            <a:r>
              <a:rPr lang="ru-RU" altLang="en-US" sz="1600" dirty="0" smtClean="0">
                <a:sym typeface="+mn-ea"/>
              </a:rPr>
              <a:t>собственность и предоставлению </a:t>
            </a:r>
            <a:r>
              <a:rPr lang="ru-RU" altLang="en-US" sz="1600" dirty="0">
                <a:sym typeface="+mn-ea"/>
              </a:rPr>
              <a:t>земельных участков в аренду.</a:t>
            </a: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20544" y="188640"/>
            <a:ext cx="9252520" cy="4320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Удобства для инвестора</a:t>
            </a:r>
            <a:endParaRPr lang="ru-RU" sz="2400" dirty="0"/>
          </a:p>
        </p:txBody>
      </p:sp>
      <p:pic>
        <p:nvPicPr>
          <p:cNvPr id="7172" name="Picture 4" descr="Картинки по запросу &quot;мфцдля бизнеса&quot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10" y="4189721"/>
            <a:ext cx="3897306" cy="193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Картинки по запросу &quot;процесс подписи документа картинка&quot;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022" y="1124743"/>
            <a:ext cx="4447767" cy="1742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15825" y="154380"/>
            <a:ext cx="9252520" cy="79147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Конкурентные преимущества </a:t>
            </a:r>
            <a:r>
              <a:rPr lang="ru-RU" sz="2400" dirty="0" err="1" smtClean="0"/>
              <a:t>Ладушкинского</a:t>
            </a:r>
            <a:r>
              <a:rPr lang="ru-RU" sz="2400" dirty="0" smtClean="0"/>
              <a:t> городского округа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32432" y="941691"/>
            <a:ext cx="9324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en-US" sz="1600" dirty="0" smtClean="0">
                <a:sym typeface="+mn-ea"/>
              </a:rPr>
              <a:t>Географическое положение – </a:t>
            </a:r>
            <a:r>
              <a:rPr lang="ru-RU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близость к Калининграду.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en-US" sz="1600" dirty="0" smtClean="0">
                <a:sym typeface="+mn-ea"/>
              </a:rPr>
              <a:t>Расположение на транспортных путях – </a:t>
            </a:r>
            <a:r>
              <a:rPr lang="ru-RU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железная и автомобильная дороги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en-US" sz="1600" dirty="0" smtClean="0">
                <a:sym typeface="+mn-ea"/>
              </a:rPr>
              <a:t>Природно-климатические условия – </a:t>
            </a:r>
            <a:r>
              <a:rPr lang="ru-RU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близость Калининградского залива и лесных массивов</a:t>
            </a:r>
            <a:r>
              <a:rPr lang="ru-RU" altLang="en-US" sz="1600" dirty="0" smtClean="0">
                <a:sym typeface="+mn-ea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en-US" sz="1600" dirty="0" smtClean="0">
                <a:sym typeface="+mn-ea"/>
              </a:rPr>
              <a:t>Свободные территории для </a:t>
            </a:r>
            <a:r>
              <a:rPr lang="ru-RU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жилищного, гражданского и промышленного строительства.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en-US" sz="1600" dirty="0" smtClean="0">
                <a:sym typeface="+mn-ea"/>
              </a:rPr>
              <a:t>Компактная территория, не имеющая значительных </a:t>
            </a:r>
            <a:r>
              <a:rPr lang="ru-RU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предшествующих обременений.</a:t>
            </a:r>
            <a:endParaRPr lang="ru-RU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67454"/>
            <a:ext cx="6912768" cy="3333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51520" y="5754318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Лесные массивы </a:t>
            </a:r>
            <a:r>
              <a:rPr lang="ru-RU" altLang="en-US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Ладушкинского</a:t>
            </a:r>
            <a:r>
              <a:rPr lang="ru-RU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городского округа являются прекрасным местом для размещения санаториев, туристических баз и детских оздоровительных лагерей.</a:t>
            </a:r>
            <a:endParaRPr lang="ru-RU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008185"/>
            <a:ext cx="88310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1600" dirty="0"/>
              <a:t>Муниципальное образование «</a:t>
            </a:r>
            <a:r>
              <a:rPr lang="ru-RU" sz="1600" dirty="0" err="1"/>
              <a:t>Ладушкинский</a:t>
            </a:r>
            <a:r>
              <a:rPr lang="ru-RU" sz="1600" dirty="0"/>
              <a:t> городской округ» активно развивает международные отношения с муниципалитетом Польши.</a:t>
            </a:r>
          </a:p>
          <a:p>
            <a:pPr indent="450000" algn="just"/>
            <a:r>
              <a:rPr lang="ru-RU" sz="1600" dirty="0"/>
              <a:t>Совместно с партнерами мы активно участвуем в программах приграничного сотрудничества. На ближайшие годы в рамках международного сотрудничества планируется к реализации крупный проект «Береговое – </a:t>
            </a:r>
            <a:r>
              <a:rPr lang="ru-RU" sz="1600" dirty="0" err="1"/>
              <a:t>Патерсорт</a:t>
            </a:r>
            <a:r>
              <a:rPr lang="ru-RU" sz="1600" dirty="0"/>
              <a:t>» по благоустройству набережной и близлежащей территории. В рамках проекта на берегу Калининградского залива будет построен променад протяженностью 300 метров, парк общей площадью около 1.3 ГА и парковка, которые в своей совокупности создадут условия для дальнейшего развития инфраструктуры и формирование благоприятной окружающей среды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3121" name="Picture 49" descr="Картинки по запросу &quot;ладушкин береговое променад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47" y="3382172"/>
            <a:ext cx="5422187" cy="3051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10738" y="3354575"/>
            <a:ext cx="31332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>
              <a:buFont typeface="Wingdings" panose="05000000000000000000" pitchFamily="2" charset="2"/>
              <a:buChar char="ü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перспективе планируется привлечение большего объема инвестиций для освоения имеющихся инвестиционных площадок  в рамках проектов по развитию и благоустройству территории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Ладушкинского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городского округа.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-35030" y="-10940"/>
            <a:ext cx="9252520" cy="10081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Развитие инфраструктуры и формирование благоприятной окружающей среды </a:t>
            </a:r>
            <a:r>
              <a:rPr lang="ru-RU" sz="2400" dirty="0" smtClean="0"/>
              <a:t>в </a:t>
            </a:r>
            <a:r>
              <a:rPr lang="ru-RU" sz="2400" dirty="0" smtClean="0"/>
              <a:t>рамках проекта «Береговое –</a:t>
            </a:r>
            <a:r>
              <a:rPr lang="ru-RU" sz="2400" dirty="0" err="1" smtClean="0"/>
              <a:t>Патерсорт</a:t>
            </a:r>
            <a:r>
              <a:rPr lang="ru-RU" sz="2400" dirty="0" smtClean="0"/>
              <a:t>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104" t="11966" r="3999" b="9271"/>
          <a:stretch>
            <a:fillRect/>
          </a:stretch>
        </p:blipFill>
        <p:spPr>
          <a:xfrm>
            <a:off x="323528" y="2204864"/>
            <a:ext cx="6192688" cy="3769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-414508" y="95003"/>
            <a:ext cx="9775773" cy="980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/>
              <a:t>  </a:t>
            </a:r>
            <a:r>
              <a:rPr lang="ru-RU" sz="2400" dirty="0" smtClean="0"/>
              <a:t>Инвестиционная площадка№1 - т</a:t>
            </a:r>
            <a:r>
              <a:rPr lang="ru-RU" sz="2400" dirty="0" smtClean="0"/>
              <a:t>ерритория для </a:t>
            </a:r>
          </a:p>
          <a:p>
            <a:pPr>
              <a:lnSpc>
                <a:spcPct val="100000"/>
              </a:lnSpc>
            </a:pPr>
            <a:r>
              <a:rPr lang="ru-RU" sz="2400" dirty="0" smtClean="0"/>
              <a:t>комплексного освоения прибрежной зоны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1916832"/>
            <a:ext cx="25029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В непосредственной близости от реализуемого проекта  в рамках приграничного сотрудничества «Береговое-</a:t>
            </a:r>
            <a:r>
              <a:rPr lang="ru-RU" sz="1200" dirty="0" err="1"/>
              <a:t>Патерсорт</a:t>
            </a:r>
            <a:r>
              <a:rPr lang="ru-RU" sz="1200" dirty="0"/>
              <a:t>»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С возможностью подключения электричества – 1 МВт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Возможность подведение газопровода низкого давления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Наличие автомобильных подъездных путей с грунтовым </a:t>
            </a:r>
            <a:r>
              <a:rPr lang="ru-RU" sz="1200" dirty="0" smtClean="0"/>
              <a:t>покрытием</a:t>
            </a: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Здания и сооружения </a:t>
            </a:r>
            <a:r>
              <a:rPr lang="ru-RU" sz="1200" dirty="0" smtClean="0"/>
              <a:t>отсутствуют</a:t>
            </a: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Проект межевания кадастрового квартала не выполнялся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Территория земельного участка спланированная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Теплоснабжение отсутствует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Удаленность от Калининграда – 30 км</a:t>
            </a:r>
            <a:endParaRPr lang="ru-RU" sz="1200" cap="all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9463" y="1403484"/>
            <a:ext cx="8064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Земельный участок с кадастровым номером: 39:20:000000:133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rcRect l="1031" t="11667" r="5125" b="6354"/>
          <a:stretch>
            <a:fillRect/>
          </a:stretch>
        </p:blipFill>
        <p:spPr>
          <a:xfrm>
            <a:off x="251520" y="1772816"/>
            <a:ext cx="6408712" cy="4362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-180014" y="-18042"/>
            <a:ext cx="9624878" cy="8857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/>
              <a:t>Инвестиционная площадка №</a:t>
            </a:r>
            <a:r>
              <a:rPr lang="ru-RU" sz="2400" dirty="0" smtClean="0"/>
              <a:t>2 - т</a:t>
            </a:r>
            <a:r>
              <a:rPr lang="ru-RU" sz="2400" dirty="0" smtClean="0"/>
              <a:t>ерритория </a:t>
            </a:r>
            <a:r>
              <a:rPr lang="ru-RU" sz="2400" dirty="0" smtClean="0"/>
              <a:t>для </a:t>
            </a:r>
            <a:endParaRPr lang="ru-RU" sz="2400" dirty="0" smtClean="0"/>
          </a:p>
          <a:p>
            <a:pPr>
              <a:lnSpc>
                <a:spcPct val="100000"/>
              </a:lnSpc>
            </a:pPr>
            <a:r>
              <a:rPr lang="ru-RU" sz="2400" dirty="0" smtClean="0"/>
              <a:t>комплексного </a:t>
            </a:r>
            <a:r>
              <a:rPr lang="ru-RU" sz="2400" dirty="0" smtClean="0"/>
              <a:t>освоения прибрежной </a:t>
            </a:r>
            <a:r>
              <a:rPr lang="ru-RU" sz="2400" dirty="0" smtClean="0"/>
              <a:t>зоны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736779" y="1638515"/>
            <a:ext cx="22518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В непосредственной близости от реализуемого проекта  в рамках приграничного сотрудничества «Береговое-</a:t>
            </a:r>
            <a:r>
              <a:rPr lang="ru-RU" sz="1200" dirty="0" err="1"/>
              <a:t>Патерсорт</a:t>
            </a:r>
            <a:r>
              <a:rPr lang="ru-RU" sz="1200" dirty="0"/>
              <a:t>»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С возможностью подключения электричества – 1 МВт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Возможность подведение газопровода низкого давления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Наличие автомобильных подъездных путей с грунтовым </a:t>
            </a:r>
            <a:r>
              <a:rPr lang="ru-RU" sz="1200" dirty="0" smtClean="0"/>
              <a:t>покрытием</a:t>
            </a: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Здания и сооружения </a:t>
            </a:r>
            <a:r>
              <a:rPr lang="ru-RU" sz="1200" dirty="0" smtClean="0"/>
              <a:t>отсутствуют</a:t>
            </a: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Проект межевания кадастрового квартала не выполнялся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Территория земельного участка спланированная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Теплоснабжение отсутствует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/>
              <a:t>Удаленность от Калининграда – </a:t>
            </a:r>
            <a:r>
              <a:rPr lang="ru-RU" sz="1200" dirty="0" smtClean="0"/>
              <a:t>29,8 </a:t>
            </a:r>
            <a:r>
              <a:rPr lang="ru-RU" sz="1200" dirty="0"/>
              <a:t>км</a:t>
            </a:r>
            <a:endParaRPr lang="ru-RU" sz="1200" cap="all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012666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емельный участок с кадастровым номером: 39:20:010109:26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0416403"/>
              </p:ext>
            </p:extLst>
          </p:nvPr>
        </p:nvGraphicFramePr>
        <p:xfrm>
          <a:off x="251520" y="692696"/>
          <a:ext cx="8640960" cy="5821680"/>
        </p:xfrm>
        <a:graphic>
          <a:graphicData uri="http://schemas.openxmlformats.org/drawingml/2006/table">
            <a:tbl>
              <a:tblPr/>
              <a:tblGrid>
                <a:gridCol w="670419"/>
                <a:gridCol w="7970541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слайда</a:t>
                      </a:r>
                      <a:endParaRPr lang="ru-RU" sz="1200" i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Наименование раздела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</a:rPr>
                        <a:t>Приветствие  главы  администрации МО</a:t>
                      </a:r>
                      <a:r>
                        <a:rPr lang="ru-RU" sz="1400" baseline="0" dirty="0" smtClean="0">
                          <a:latin typeface="+mn-lt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</a:rPr>
                        <a:t>«</a:t>
                      </a:r>
                      <a:r>
                        <a:rPr lang="ru-RU" sz="1400" dirty="0" err="1" smtClean="0">
                          <a:latin typeface="+mn-lt"/>
                        </a:rPr>
                        <a:t>Ладушкинский</a:t>
                      </a:r>
                      <a:r>
                        <a:rPr lang="ru-RU" sz="1400" dirty="0" smtClean="0">
                          <a:latin typeface="+mn-lt"/>
                        </a:rPr>
                        <a:t> городской округ»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Общая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информация о муниципальном образовании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Климат, географическое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расположение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природные </a:t>
                      </a:r>
                      <a:r>
                        <a:rPr lang="ru-RU" sz="1400" dirty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ресурсы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Краткая историческая справка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Земельные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ресурсы муниципального образования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Транспортная доступность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Инженерная инфраструктура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Параметры социально-экономического развития муниципального образования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Динамика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 основных показателей социально-экономического развития округа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Инвестиционная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 политика и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 приоритетные направления развития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 инвестиционного климата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Возможности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 для развития малого предпринимательства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Приоритетные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 направления развития муниципального образования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Удобства </a:t>
                      </a:r>
                      <a:r>
                        <a:rPr lang="ru-RU" sz="1400" dirty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для инвестора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Конкурентные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 преимуществ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400" dirty="0" err="1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Ладушкинского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городского округа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Развитие инфраструктуры и формирование благоприятной окружающей среды в рамках проекта «Береговое –</a:t>
                      </a:r>
                      <a:r>
                        <a:rPr lang="ru-RU" sz="1400" dirty="0" err="1" smtClean="0"/>
                        <a:t>Патерсорт</a:t>
                      </a:r>
                      <a:r>
                        <a:rPr lang="ru-RU" sz="1400" dirty="0" smtClean="0"/>
                        <a:t>»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Инвестиционная площадка №1 - территория для комплексного освоения прибрежной территории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Инвестиционная площадка №2 - территория для комплексного освоения прибрежной территории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08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Проект восстановления городского озера по улице Победы  с зонами отдыха для горожан 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22</a:t>
                      </a:r>
                      <a:endParaRPr lang="ru-RU" sz="16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 panose="02020603050405020304" pitchFamily="18" charset="0"/>
                        </a:rPr>
                        <a:t>Контакты</a:t>
                      </a:r>
                      <a:endParaRPr lang="ru-RU" sz="1400" dirty="0"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582220"/>
          </a:xfrm>
        </p:spPr>
        <p:txBody>
          <a:bodyPr/>
          <a:lstStyle/>
          <a:p>
            <a:r>
              <a:rPr lang="ru-RU" sz="2400" dirty="0" smtClean="0"/>
              <a:t>Содержание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Танюша\Работа 2019\Ладушкин\Озеро\aldanskaya11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255" y="1063369"/>
            <a:ext cx="7753489" cy="4362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42910" y="5589240"/>
            <a:ext cx="7858180" cy="8618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-342900" algn="ctr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Основной текст (восточно-азиат" charset="0"/>
              </a:rPr>
              <a:t/>
            </a:r>
            <a:br>
              <a:rPr kumimoji="0" lang="ru-RU" alt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Основной текст (восточно-азиат" charset="0"/>
              </a:rPr>
            </a:br>
            <a:r>
              <a:rPr kumimoji="0" lang="ru-RU" alt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Основной текст (восточно-азиат" charset="0"/>
              </a:rPr>
              <a:t/>
            </a:r>
            <a:br>
              <a:rPr kumimoji="0" lang="ru-RU" alt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Основной текст (восточно-азиат" charset="0"/>
              </a:rPr>
            </a:br>
            <a:r>
              <a:rPr kumimoji="0" lang="ru-RU" alt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Основной текст (восточно-азиат" charset="0"/>
              </a:rPr>
              <a:t/>
            </a:r>
            <a:br>
              <a:rPr kumimoji="0" lang="ru-RU" alt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Основной текст (восточно-азиат" charset="0"/>
              </a:rPr>
            </a:br>
            <a:r>
              <a:rPr kumimoji="0" lang="ru-RU" altLang="en-US" sz="1400" i="0" u="none" strike="noStrike" kern="1200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Times New Roman" panose="02020603050405020304" pitchFamily="18" charset="0"/>
                <a:cs typeface="+Основной текст (восточно-азиат" charset="0"/>
              </a:rPr>
              <a:t/>
            </a:r>
            <a:br>
              <a:rPr kumimoji="0" lang="ru-RU" altLang="en-US" sz="1400" i="0" u="none" strike="noStrike" kern="1200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Times New Roman" panose="02020603050405020304" pitchFamily="18" charset="0"/>
                <a:cs typeface="+Основной текст (восточно-азиат" charset="0"/>
              </a:rPr>
            </a:br>
            <a:r>
              <a:rPr kumimoji="0" lang="ru-RU" altLang="en-US" sz="1600" i="0" u="none" strike="noStrike" kern="1200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Times New Roman" panose="02020603050405020304" pitchFamily="18" charset="0"/>
                <a:cs typeface="+Основной текст (восточно-азиат" charset="0"/>
              </a:rPr>
              <a:t>Благодаря</a:t>
            </a:r>
            <a:r>
              <a:rPr kumimoji="0" lang="ru-RU" altLang="en-US" sz="1400" i="0" u="none" strike="noStrike" kern="1200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Times New Roman" panose="02020603050405020304" pitchFamily="18" charset="0"/>
                <a:cs typeface="+Основной текст (восточно-азиат" charset="0"/>
              </a:rPr>
              <a:t> </a:t>
            </a:r>
            <a:r>
              <a:rPr kumimoji="0" lang="ru-RU" altLang="en-US" sz="1600" i="0" u="none" strike="noStrike" kern="1200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ea typeface="+mj-ea"/>
                <a:cs typeface="+Основной текст (восточно-азиат" charset="0"/>
              </a:rPr>
              <a:t>реализации потенциального проекта в будущем, около федеральной трассы в городе появится возможность развития сопутствующей инфраструктуры, в частности малого и среднего предпринимательства в сфере  туризма и ресторанного бизнеса.</a:t>
            </a:r>
            <a:endParaRPr kumimoji="0" lang="ru-RU" altLang="en-US" sz="1600" i="1" u="none" strike="noStrike" kern="1200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cs typeface="+Основной текст (восточно-азиат" charset="0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11905" y="164629"/>
            <a:ext cx="8712968" cy="8747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Проект восстановления городского озера по улице Победы  с зонами отдыха для горожан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Замещающее содержимое 8" descr="!Герб Ладушкина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333" t="2946" r="14744" b="17331"/>
          <a:stretch>
            <a:fillRect/>
          </a:stretch>
        </p:blipFill>
        <p:spPr>
          <a:xfrm>
            <a:off x="3333115" y="909955"/>
            <a:ext cx="2203450" cy="2851785"/>
          </a:xfrm>
          <a:prstGeom prst="rect">
            <a:avLst/>
          </a:prstGeom>
        </p:spPr>
      </p:pic>
      <p:sp>
        <p:nvSpPr>
          <p:cNvPr id="10" name="Заголовок 2"/>
          <p:cNvSpPr txBox="1">
            <a:spLocks/>
          </p:cNvSpPr>
          <p:nvPr/>
        </p:nvSpPr>
        <p:spPr>
          <a:xfrm>
            <a:off x="40499" y="0"/>
            <a:ext cx="8712968" cy="980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МУНИЦИПАЛЬНОЕ ОБРАЗОВАНИЕ </a:t>
            </a:r>
          </a:p>
          <a:p>
            <a:pPr>
              <a:lnSpc>
                <a:spcPct val="100000"/>
              </a:lnSpc>
            </a:pPr>
            <a:r>
              <a:rPr lang="ru-RU" sz="2400" dirty="0" smtClean="0"/>
              <a:t>«ЛАДУШКИНСКИЙ ГОРОДСКОЙ ОКРУГ»</a:t>
            </a:r>
            <a:endParaRPr lang="ru-RU" sz="2400" dirty="0"/>
          </a:p>
        </p:txBody>
      </p:sp>
      <p:sp>
        <p:nvSpPr>
          <p:cNvPr id="12" name="Заголовок 2"/>
          <p:cNvSpPr txBox="1">
            <a:spLocks/>
          </p:cNvSpPr>
          <p:nvPr/>
        </p:nvSpPr>
        <p:spPr>
          <a:xfrm>
            <a:off x="-235521" y="1948059"/>
            <a:ext cx="3960440" cy="980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 smtClean="0">
                <a:effectLst/>
              </a:rPr>
              <a:t>ГЛАВА АДМИНИСТРАЦИИ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ТКАЧЕНКО 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АНТОН ВЛАДИМИРОВИЧ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5364088" y="1844824"/>
            <a:ext cx="3960440" cy="155407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 smtClean="0">
                <a:effectLst/>
              </a:rPr>
              <a:t>ГЛАВА ГОРОДСКОГО  ОКРУГА</a:t>
            </a:r>
          </a:p>
          <a:p>
            <a:pPr>
              <a:lnSpc>
                <a:spcPct val="100000"/>
              </a:lnSpc>
            </a:pPr>
            <a:r>
              <a:rPr lang="ru-RU" sz="1600" dirty="0" smtClean="0">
                <a:effectLst/>
              </a:rPr>
              <a:t>ПРЕДСЕДАТЕЛЬ СОВЕТА ДЕПУТАТОВ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ДУРНЕВ НИКОЛАЙ ФЁДОРОВИЧ</a:t>
            </a: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40498" y="4077072"/>
            <a:ext cx="8995407" cy="25469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 smtClean="0">
                <a:effectLst/>
              </a:rPr>
              <a:t>АДРЕС: 238460, КАЛИНИНГРАДСКАЯ ОБЛАСТЬ, 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effectLst/>
              </a:rPr>
              <a:t>Г.ЛАДУШКИН, УЛИЦА ПОБЕДЫ, Д.23</a:t>
            </a:r>
          </a:p>
          <a:p>
            <a:pPr>
              <a:lnSpc>
                <a:spcPct val="100000"/>
              </a:lnSpc>
            </a:pPr>
            <a:endParaRPr lang="ru-RU" sz="1800" dirty="0" smtClean="0">
              <a:effectLst/>
            </a:endParaRPr>
          </a:p>
          <a:p>
            <a:pPr>
              <a:lnSpc>
                <a:spcPct val="100000"/>
              </a:lnSpc>
            </a:pPr>
            <a:r>
              <a:rPr lang="ru-RU" sz="1800" dirty="0" smtClean="0">
                <a:effectLst/>
              </a:rPr>
              <a:t>ТЕЛ.</a:t>
            </a:r>
            <a:r>
              <a:rPr lang="en-US" sz="1800" dirty="0" smtClean="0">
                <a:effectLst/>
              </a:rPr>
              <a:t>/</a:t>
            </a:r>
            <a:r>
              <a:rPr lang="ru-RU" sz="1800" dirty="0" smtClean="0">
                <a:effectLst/>
              </a:rPr>
              <a:t>ФАКС : 8-401-56-66-383</a:t>
            </a:r>
          </a:p>
          <a:p>
            <a:pPr>
              <a:lnSpc>
                <a:spcPct val="100000"/>
              </a:lnSpc>
            </a:pPr>
            <a:r>
              <a:rPr lang="en-US" sz="1800" dirty="0" smtClean="0">
                <a:effectLst/>
              </a:rPr>
              <a:t>E-MAIL</a:t>
            </a:r>
            <a:r>
              <a:rPr lang="ru-RU" sz="1800" dirty="0" smtClean="0">
                <a:effectLst/>
              </a:rPr>
              <a:t>:</a:t>
            </a:r>
            <a:r>
              <a:rPr lang="en-US" sz="1800" dirty="0" smtClean="0">
                <a:effectLst/>
              </a:rPr>
              <a:t> </a:t>
            </a:r>
            <a:r>
              <a:rPr lang="en-US" sz="1800" dirty="0" smtClean="0">
                <a:effectLst/>
                <a:hlinkClick r:id="rId3"/>
              </a:rPr>
              <a:t>LADUSHKIN39@MAIL.RU</a:t>
            </a:r>
            <a:endParaRPr lang="en-US" sz="1800" dirty="0" smtClean="0">
              <a:effectLst/>
            </a:endParaRPr>
          </a:p>
          <a:p>
            <a:pPr>
              <a:lnSpc>
                <a:spcPct val="100000"/>
              </a:lnSpc>
            </a:pPr>
            <a:endParaRPr lang="en-US" sz="1800" dirty="0">
              <a:effectLst/>
            </a:endParaRPr>
          </a:p>
          <a:p>
            <a:pPr>
              <a:lnSpc>
                <a:spcPct val="100000"/>
              </a:lnSpc>
            </a:pPr>
            <a:r>
              <a:rPr lang="ru-RU" sz="1800" dirty="0" smtClean="0">
                <a:effectLst/>
              </a:rPr>
              <a:t>ОФИЦИАЛЬНЫЙ САЙТ: </a:t>
            </a:r>
            <a:r>
              <a:rPr lang="en-US" sz="1800" dirty="0" smtClean="0">
                <a:effectLst/>
                <a:hlinkClick r:id="rId4"/>
              </a:rPr>
              <a:t>HTTP://MO-LADUSHKIN.RU/</a:t>
            </a:r>
            <a:endParaRPr lang="ru-RU" sz="1800" dirty="0">
              <a:effectLst/>
            </a:endParaRPr>
          </a:p>
          <a:p>
            <a:pPr>
              <a:lnSpc>
                <a:spcPct val="100000"/>
              </a:lnSpc>
            </a:pPr>
            <a:endParaRPr lang="ru-RU" sz="1800" dirty="0" smtClean="0">
              <a:effectLst/>
            </a:endParaRPr>
          </a:p>
          <a:p>
            <a:pPr>
              <a:lnSpc>
                <a:spcPct val="100000"/>
              </a:lnSpc>
            </a:pPr>
            <a:endParaRPr lang="ru-RU" sz="1050" dirty="0">
              <a:effectLst/>
            </a:endParaRPr>
          </a:p>
          <a:p>
            <a:pPr>
              <a:lnSpc>
                <a:spcPct val="100000"/>
              </a:lnSpc>
            </a:pPr>
            <a:r>
              <a:rPr lang="ru-RU" sz="1050" dirty="0" smtClean="0">
                <a:effectLst/>
              </a:rPr>
              <a:t>КОНТАКТНОЕ ЛИЦО: ЯРГИН АРТЁМ СЕРГЕЕВИЧ – ГЛАВНЫЙ СПЕЦИАЛИСТ ПО ЭКОНОМИЧЕСКОМУ ПЛАНИРОВАНИЮ, ПРОГНОЗИРОВАНИЮ И ИНВЕСТИЦИЯМ АДМИНИСТРАЦИИ МУНИЦИПАЛЬНОГО ОБРАЗОВАНИЯ «ЛАДУШКИНСКИЙ ГОРОДСКОЙ ОКРУГ»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Татьяна\Desktop\Ладушкин\Документы\Практики\инвстиционный паспорт\business-handshake-m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2674" y="1820114"/>
            <a:ext cx="6402627" cy="4270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107504" y="476672"/>
            <a:ext cx="8712968" cy="980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ЖДЕМ ВАС И ГОТОВЫ К ВЗАИМОВЫГОДНОМУ СОТРУДНИЧЕСТВУ!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771566" y="1196752"/>
            <a:ext cx="5264929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От </a:t>
            </a:r>
            <a:r>
              <a:rPr lang="ru-RU" sz="1500" dirty="0">
                <a:ea typeface="Calibri" panose="020F0502020204030204"/>
                <a:cs typeface="Times New Roman" panose="02020603050405020304" pitchFamily="18" charset="0"/>
              </a:rPr>
              <a:t>имени администрации </a:t>
            </a:r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Ладушкинского городского </a:t>
            </a:r>
            <a:r>
              <a:rPr lang="ru-RU" sz="1500" dirty="0">
                <a:ea typeface="Calibri" panose="020F0502020204030204"/>
                <a:cs typeface="Times New Roman" panose="02020603050405020304" pitchFamily="18" charset="0"/>
              </a:rPr>
              <a:t>округа </a:t>
            </a:r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представляю Вашему </a:t>
            </a:r>
            <a:r>
              <a:rPr lang="ru-RU" sz="1500" dirty="0">
                <a:ea typeface="Calibri" panose="020F0502020204030204"/>
                <a:cs typeface="Times New Roman" panose="02020603050405020304" pitchFamily="18" charset="0"/>
              </a:rPr>
              <a:t>вниманию </a:t>
            </a:r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«</a:t>
            </a:r>
            <a:r>
              <a:rPr lang="ru-RU" sz="1500" dirty="0">
                <a:ea typeface="Calibri" panose="020F0502020204030204"/>
                <a:cs typeface="Times New Roman" panose="02020603050405020304" pitchFamily="18" charset="0"/>
              </a:rPr>
              <a:t>Инвестиционный паспорт муниципального </a:t>
            </a:r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образования».</a:t>
            </a:r>
          </a:p>
          <a:p>
            <a:pPr indent="450000" algn="just"/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Инвестиционный </a:t>
            </a:r>
            <a:r>
              <a:rPr lang="ru-RU" sz="1500" dirty="0">
                <a:ea typeface="Calibri" panose="020F0502020204030204"/>
                <a:cs typeface="Times New Roman" panose="02020603050405020304" pitchFamily="18" charset="0"/>
              </a:rPr>
              <a:t>паспорт содержит в себе комплексную информацию, демонстрирующую инвестиционный потенциал муниципального образования. Надеюсь, что представленный проект будет не только основным источником информации, но и путеводителем для деловых и предприимчивых людей, потенциальных инвесторов. </a:t>
            </a:r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Мы </a:t>
            </a:r>
            <a:r>
              <a:rPr lang="ru-RU" sz="1500" dirty="0">
                <a:ea typeface="Calibri" panose="020F0502020204030204"/>
                <a:cs typeface="Times New Roman" panose="02020603050405020304" pitchFamily="18" charset="0"/>
              </a:rPr>
              <a:t>готовы к диалогу и рассмотрим все Ваши предложения по использованию свободных производственных площадей и земельных участков для организации новых производств, и объектов социально – культурной </a:t>
            </a:r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инфраструктуры. </a:t>
            </a:r>
            <a:r>
              <a:rPr lang="ru-RU" sz="1500" dirty="0">
                <a:ea typeface="Calibri" panose="020F0502020204030204"/>
                <a:cs typeface="Times New Roman" panose="02020603050405020304" pitchFamily="18" charset="0"/>
              </a:rPr>
              <a:t>Мы заинтересованы в привлечении инвестиций и готовы оказать </a:t>
            </a:r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содействие </a:t>
            </a:r>
            <a:r>
              <a:rPr lang="ru-RU" sz="1500" dirty="0">
                <a:ea typeface="Calibri" panose="020F0502020204030204"/>
                <a:cs typeface="Times New Roman" panose="02020603050405020304" pitchFamily="18" charset="0"/>
              </a:rPr>
              <a:t>повышению экономической активности в муниципальном образовании. Это важная и ответственная работа, от которой во многом зависит обеспечение социальной стабильности и экономическое развитие муниципального образования. Мы открыты для новых проектов в различных сферах </a:t>
            </a:r>
            <a:r>
              <a:rPr lang="ru-RU" sz="1500" dirty="0" smtClean="0">
                <a:ea typeface="Calibri" panose="020F0502020204030204"/>
                <a:cs typeface="Times New Roman" panose="02020603050405020304" pitchFamily="18" charset="0"/>
              </a:rPr>
              <a:t>деятельности</a:t>
            </a:r>
            <a:r>
              <a:rPr lang="ru-RU" sz="1500" b="1" dirty="0" smtClean="0">
                <a:ea typeface="Calibri" panose="020F0502020204030204"/>
                <a:cs typeface="Times New Roman" panose="02020603050405020304" pitchFamily="18" charset="0"/>
              </a:rPr>
              <a:t>.</a:t>
            </a:r>
            <a:endParaRPr lang="ru-RU" sz="1500" b="1" dirty="0">
              <a:effectLst/>
              <a:ea typeface="Calibri" panose="020F0502020204030204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://www.tribuna.nad.ru/wp-content/uploads/2015/10/%D0%A2%D0%BA%D0%B0%D1%87%D0%B5%D0%BD%D0%BA%D0%BE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33"/>
          <a:stretch>
            <a:fillRect/>
          </a:stretch>
        </p:blipFill>
        <p:spPr bwMode="auto">
          <a:xfrm>
            <a:off x="395536" y="1274103"/>
            <a:ext cx="2976513" cy="3480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-177772" y="4991222"/>
            <a:ext cx="39493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/>
                <a:cs typeface="Times New Roman" panose="02020603050405020304" pitchFamily="18" charset="0"/>
              </a:rPr>
              <a:t>ТКАЧЕНКО 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АНТОН ВЛАДИМИРОВИЧ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100417" y="5656719"/>
            <a:ext cx="379463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7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/>
                <a:cs typeface="Times New Roman" panose="02020603050405020304" pitchFamily="18" charset="0"/>
              </a:rPr>
              <a:t>Глава  администрации</a:t>
            </a:r>
            <a:r>
              <a:rPr lang="en-US" sz="17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/>
                <a:cs typeface="Times New Roman" panose="02020603050405020304" pitchFamily="18" charset="0"/>
              </a:rPr>
              <a:t> </a:t>
            </a:r>
            <a:r>
              <a:rPr lang="ru-RU" sz="17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/>
                <a:cs typeface="Times New Roman" panose="02020603050405020304" pitchFamily="18" charset="0"/>
              </a:rPr>
              <a:t>МО</a:t>
            </a:r>
          </a:p>
          <a:p>
            <a:pPr algn="ctr"/>
            <a:r>
              <a:rPr lang="ru-RU" sz="17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«</a:t>
            </a:r>
            <a:r>
              <a:rPr lang="ru-RU" sz="175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Ладушкинский</a:t>
            </a:r>
            <a:r>
              <a:rPr lang="ru-RU" sz="17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городской округ</a:t>
            </a:r>
            <a:r>
              <a:rPr lang="ru-RU" sz="1750" dirty="0" smtClean="0">
                <a:cs typeface="Times New Roman" panose="02020603050405020304" pitchFamily="18" charset="0"/>
              </a:rPr>
              <a:t>»</a:t>
            </a:r>
            <a:endParaRPr lang="ru-RU" sz="1750" dirty="0"/>
          </a:p>
        </p:txBody>
      </p:sp>
      <p:sp>
        <p:nvSpPr>
          <p:cNvPr id="10" name="Заголовок 2"/>
          <p:cNvSpPr>
            <a:spLocks noGrp="1"/>
          </p:cNvSpPr>
          <p:nvPr>
            <p:ph type="title"/>
          </p:nvPr>
        </p:nvSpPr>
        <p:spPr>
          <a:xfrm>
            <a:off x="-31846" y="188640"/>
            <a:ext cx="9297177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П</a:t>
            </a:r>
            <a:r>
              <a:rPr lang="ru-RU" sz="2400" dirty="0" smtClean="0"/>
              <a:t>риветствие  главы  администрации муниципального образования «</a:t>
            </a:r>
            <a:r>
              <a:rPr lang="ru-RU" sz="2400" dirty="0" err="1" smtClean="0"/>
              <a:t>Ладушкинский</a:t>
            </a:r>
            <a:r>
              <a:rPr lang="ru-RU" sz="2400" dirty="0" smtClean="0"/>
              <a:t> городской </a:t>
            </a:r>
            <a:r>
              <a:rPr lang="ru-RU" sz="2400" dirty="0"/>
              <a:t>округ</a:t>
            </a:r>
            <a:r>
              <a:rPr lang="ru-RU" sz="2400" dirty="0" smtClean="0"/>
              <a:t>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76727" y="799570"/>
            <a:ext cx="8767273" cy="1543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Город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Ладушкин  расположен в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28 км, 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юго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- западнее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Калининграда,  неподалёку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от Калининградского (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Вислинского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) залива Балтийского моря. </a:t>
            </a:r>
          </a:p>
          <a:p>
            <a:pPr marL="285750" lvl="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В Ладушкине расположена одноимённая станция Калининградской железной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дороги на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линии Калининград — 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Мамоново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(государственная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граница). </a:t>
            </a: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Через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центр города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проходит международная автомобильная трасса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888"/>
            <a:ext cx="6890019" cy="3832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-425208" y="116632"/>
            <a:ext cx="10039915" cy="6030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Общая информация о муниципальном образовании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images.clipartlogo.com/files/istock/previews/9977/99779677-plane-icon-flight-transport-sign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326" y="5333457"/>
            <a:ext cx="1337965" cy="1239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://spk76.ru/d/54590839_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949" y="5112953"/>
            <a:ext cx="900460" cy="9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Балашова\Desktop\лад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084" y="1116607"/>
            <a:ext cx="5177259" cy="4030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alternativeinvestmentcoach.com/wp-content/uploads/2015/03/1427922667_bank_building_government_structure_banking_office_classic_courthouse_financial_institution_flat_design_icon-512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6" y="1441380"/>
            <a:ext cx="958308" cy="92938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0" y="972260"/>
            <a:ext cx="2053656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 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морского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умеренно-континентальному.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Безморозный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 составляет 159 дней</a:t>
            </a:r>
            <a:r>
              <a:rPr lang="ru-RU" sz="1300" dirty="0"/>
              <a:t>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12689" y="4761615"/>
            <a:ext cx="2299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вокзал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Ладушкин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png.pngtree.com/element_origin_min_pic/16/06/28/15577222a46d3a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87" y="4536496"/>
            <a:ext cx="911902" cy="91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im0-tub-ru.yandex.net/i?id=816e4eb4154a0c654dddee889c86a843&amp;n=13&amp;exp=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492" y="3516331"/>
            <a:ext cx="865634" cy="86563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5798613" y="885775"/>
            <a:ext cx="3366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АДМИНИСТРАТИВНЫЙ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-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    ЛАДУШКИН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s3.amazonaws.com/systemimage/42882044_Subscription_S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850" y="1159122"/>
            <a:ext cx="810922" cy="84632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6787661" y="5704462"/>
            <a:ext cx="1974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аэропорта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Храброво (45 км.)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759534" y="3625982"/>
            <a:ext cx="2234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Расстояние до областного центра</a:t>
            </a:r>
            <a:r>
              <a:rPr lang="ru-RU" sz="1200" b="1" dirty="0" smtClean="0"/>
              <a:t>:</a:t>
            </a:r>
          </a:p>
          <a:p>
            <a:pPr algn="ctr"/>
            <a:r>
              <a:rPr lang="ru-RU" sz="1200" b="1" dirty="0" smtClean="0"/>
              <a:t>Калининград </a:t>
            </a:r>
            <a:r>
              <a:rPr lang="ru-RU" sz="1200" b="1" dirty="0"/>
              <a:t>(</a:t>
            </a:r>
            <a:r>
              <a:rPr lang="ru-RU" sz="1200" b="1" dirty="0" smtClean="0"/>
              <a:t>28 </a:t>
            </a:r>
            <a:r>
              <a:rPr lang="ru-RU" sz="1200" b="1" dirty="0"/>
              <a:t>км</a:t>
            </a:r>
            <a:r>
              <a:rPr lang="ru-RU" sz="1200" b="1" dirty="0" smtClean="0"/>
              <a:t>.)</a:t>
            </a:r>
            <a:endParaRPr lang="ru-RU" sz="16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979798" y="2795835"/>
            <a:ext cx="131478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00" b="1" dirty="0" smtClean="0"/>
              <a:t>ТРАНСПОРТ</a:t>
            </a:r>
            <a:endParaRPr lang="ru-RU" sz="13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13706" y="5387010"/>
            <a:ext cx="1026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</a:t>
            </a: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2818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lh3.googleusercontent.com/gGYficU-tTYvpW92UacA4Y33tYeNz-Qh-ApKB4bFpnCpr3PP2woJ0gfDcCZhwBRX2m0=w3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370" y="3924634"/>
            <a:ext cx="695358" cy="69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13604" y="3856814"/>
            <a:ext cx="12802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образования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63066" y="3016963"/>
            <a:ext cx="3148249" cy="499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ерез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проходит  международная автомобильная трасса</a:t>
            </a:r>
          </a:p>
        </p:txBody>
      </p:sp>
      <p:pic>
        <p:nvPicPr>
          <p:cNvPr id="8" name="Рисунок 7" descr="http://www.utahtalkradio.com/People-Icon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737" y="2258880"/>
            <a:ext cx="1052227" cy="85907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/>
          <p:cNvSpPr/>
          <p:nvPr/>
        </p:nvSpPr>
        <p:spPr>
          <a:xfrm>
            <a:off x="-50152" y="2526531"/>
            <a:ext cx="18113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4 000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</a:t>
            </a:r>
          </a:p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55% -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трудоспособном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возрасте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2"/>
          <p:cNvSpPr txBox="1">
            <a:spLocks/>
          </p:cNvSpPr>
          <p:nvPr/>
        </p:nvSpPr>
        <p:spPr>
          <a:xfrm>
            <a:off x="-50152" y="116632"/>
            <a:ext cx="9433048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Климат, географическое положение и природные ресурсы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>
          <a:xfrm>
            <a:off x="439" y="692696"/>
            <a:ext cx="9433048" cy="6556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Краткая историческая справка</a:t>
            </a:r>
            <a:endParaRPr lang="ru-RU" sz="2400" dirty="0"/>
          </a:p>
        </p:txBody>
      </p:sp>
      <p:pic>
        <p:nvPicPr>
          <p:cNvPr id="5122" name="Picture 2" descr="C:\Users\Артём\Desktop\Постановления, устав и реквизиты\gerb_ladushk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6968"/>
            <a:ext cx="1008112" cy="1387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Прямоугольник 8"/>
          <p:cNvSpPr/>
          <p:nvPr/>
        </p:nvSpPr>
        <p:spPr>
          <a:xfrm>
            <a:off x="179512" y="1556791"/>
            <a:ext cx="8767273" cy="5489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ea typeface="Calibri" panose="020F0502020204030204"/>
              <a:cs typeface="Times New Roman" panose="02020603050405020304" pitchFamily="18" charset="0"/>
            </a:endParaRPr>
          </a:p>
          <a:p>
            <a:pPr lvl="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Г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ород областного значения Калининградской области.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    (до 1946 года г. </a:t>
            </a:r>
            <a:r>
              <a:rPr lang="ru-RU" sz="1600" dirty="0" err="1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юдвигсорт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L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udwigsort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).</a:t>
            </a:r>
          </a:p>
          <a:p>
            <a:pPr lvl="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До середины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xx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века </a:t>
            </a:r>
            <a:r>
              <a:rPr lang="ru-RU" sz="1600" dirty="0" err="1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юдвигсорт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не имел городского статуса. первое упоминание о хозяйственной деятельности на этой территории относится к 1593 году, когда была построена мельница на речке между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Патерсортом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(п. Береговое) и </a:t>
            </a:r>
            <a:r>
              <a:rPr lang="ru-RU" sz="1600" dirty="0" err="1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Ш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ванисом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(п.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основка). к 1764 г. бумажная фабрика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Людвигсорт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производила 7 сортов бумаги. К 1900 г. </a:t>
            </a:r>
            <a:r>
              <a:rPr lang="ru-RU" sz="1600" dirty="0" err="1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юдвигсорт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был известен как климатический курорт (лечение воздухом). </a:t>
            </a:r>
          </a:p>
          <a:p>
            <a:pPr lvl="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7 сентября 1946 года в соответствии с Указом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резидиума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ерховного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овета СССР об административном делении Калининградской области город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Людвигсорт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переименован в город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адушкин в память о герое советского союза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И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ване </a:t>
            </a:r>
            <a:r>
              <a:rPr lang="ru-RU" sz="1600" dirty="0" err="1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М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артыновиче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 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адушкине.</a:t>
            </a:r>
          </a:p>
          <a:p>
            <a:pPr lvl="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Районный центр был перенесён в Ладушкин, 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Хайлигенбайльский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район был объявлен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Ладушкинским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.</a:t>
            </a:r>
          </a:p>
          <a:p>
            <a:pPr lvl="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1997 году получил статус муниципального образования «город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адушкин».</a:t>
            </a:r>
          </a:p>
          <a:p>
            <a:pPr lvl="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З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аконом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К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алининградской области от 15 мая 2004 года № 396 «О наделении муниципального образования «город Ладушкин» статусом городского округа в «</a:t>
            </a:r>
            <a:r>
              <a:rPr lang="ru-RU" sz="1600" dirty="0" err="1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адушкинский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городской округ» были включены посёлки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Ладыгино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/>
                <a:cs typeface="Times New Roman" panose="02020603050405020304" pitchFamily="18" charset="0"/>
              </a:rPr>
              <a:t> и Ульяновка.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1100" dirty="0" smtClean="0">
              <a:solidFill>
                <a:schemeClr val="tx1">
                  <a:lumMod val="85000"/>
                  <a:lumOff val="15000"/>
                </a:schemeClr>
              </a:solidFill>
              <a:ea typeface="Calibri" panose="020F0502020204030204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tx1">
                  <a:lumMod val="85000"/>
                  <a:lumOff val="15000"/>
                </a:schemeClr>
              </a:solidFill>
              <a:ea typeface="Calibri" panose="020F0502020204030204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100" dirty="0" smtClean="0">
              <a:solidFill>
                <a:schemeClr val="tx1">
                  <a:lumMod val="85000"/>
                  <a:lumOff val="15000"/>
                </a:schemeClr>
              </a:solidFill>
              <a:ea typeface="Calibri" panose="020F0502020204030204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http://diary-culture.ru/images/photos/medium/7b86cf6cc71ee2e1515cf4be5548898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337637"/>
            <a:ext cx="881759" cy="877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s://st2.depositphotos.com/1378583/6024/i/950/depositphotos_60244761-stock-photo-hand-leaf-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796" y="950487"/>
            <a:ext cx="1499235" cy="995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://vyazovoe.admprohorovka.ru/media/cache/0d/8b/0d8b6610a4ac82a086c85de28913243f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815" y="908301"/>
            <a:ext cx="1427089" cy="1316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11" y="4403720"/>
            <a:ext cx="1336718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822214" y="5658588"/>
            <a:ext cx="1963999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200" b="1" cap="all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Земли населенных</a:t>
            </a:r>
          </a:p>
          <a:p>
            <a:pPr algn="just">
              <a:lnSpc>
                <a:spcPct val="115000"/>
              </a:lnSpc>
            </a:pPr>
            <a:r>
              <a:rPr lang="ru-RU" sz="1200" b="1" cap="all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 пунктов </a:t>
            </a:r>
            <a:endParaRPr lang="ru-RU" sz="1200" b="1" cap="all" dirty="0" smtClean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/>
              <a:cs typeface="Times New Roman" panose="02020603050405020304"/>
            </a:endParaRPr>
          </a:p>
          <a:p>
            <a:pPr algn="just">
              <a:lnSpc>
                <a:spcPct val="115000"/>
              </a:lnSpc>
            </a:pP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 </a:t>
            </a:r>
            <a:r>
              <a:rPr lang="ru-RU" sz="1200" b="1" cap="all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699,82 </a:t>
            </a: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га - 24,83% </a:t>
            </a:r>
            <a:endParaRPr lang="ru-RU" sz="1200" b="1" cap="all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/>
              <a:cs typeface="Times New Roman" panose="02020603050405020304"/>
            </a:endParaRPr>
          </a:p>
        </p:txBody>
      </p:sp>
      <p:pic>
        <p:nvPicPr>
          <p:cNvPr id="13" name="Рисунок 12" descr="https://krasnodar.moyaspravka.ru/images/logo/4d75d2958b2dcecd09c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363" y="4225599"/>
            <a:ext cx="1486061" cy="135064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48022" y="5690689"/>
            <a:ext cx="3178241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Земли сельскохозяйственного </a:t>
            </a:r>
          </a:p>
          <a:p>
            <a:pPr lvl="0" algn="ctr">
              <a:lnSpc>
                <a:spcPct val="115000"/>
              </a:lnSpc>
            </a:pP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Назначения</a:t>
            </a:r>
          </a:p>
          <a:p>
            <a:pPr lvl="0" algn="ctr">
              <a:lnSpc>
                <a:spcPct val="115000"/>
              </a:lnSpc>
            </a:pP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 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167,18  ГА - 5,93%</a:t>
            </a:r>
            <a:endParaRPr lang="ru-RU" sz="1200" b="1" cap="all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/>
              <a:ea typeface="Calibri" panose="020F0502020204030204"/>
              <a:cs typeface="Times New Roman" panose="02020603050405020304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01347" y="1200565"/>
            <a:ext cx="2656496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1200" b="1" cap="all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Земли </a:t>
            </a: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особо охраняемых </a:t>
            </a:r>
          </a:p>
          <a:p>
            <a:pPr lvl="0" algn="just">
              <a:lnSpc>
                <a:spcPct val="115000"/>
              </a:lnSpc>
            </a:pP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территорий </a:t>
            </a:r>
            <a:r>
              <a:rPr lang="ru-RU" sz="1200" b="1" cap="all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и </a:t>
            </a: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объектов </a:t>
            </a:r>
          </a:p>
          <a:p>
            <a:pPr lvl="0" algn="just">
              <a:lnSpc>
                <a:spcPct val="115000"/>
              </a:lnSpc>
            </a:pP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19,16  ГА - 0,68%</a:t>
            </a:r>
            <a:endParaRPr lang="ru-RU" sz="1200" b="1" cap="all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/>
              <a:cs typeface="Times New Roman" panose="0202060305040502030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55643" y="3226127"/>
            <a:ext cx="19438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cap="all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ЗЕМЛИ </a:t>
            </a: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ПРЕДПРИЯТИЙ</a:t>
            </a:r>
          </a:p>
          <a:p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И ПРОМЫШЛЕННОСТИ</a:t>
            </a:r>
          </a:p>
          <a:p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8,97  ГА - 0,32%</a:t>
            </a:r>
            <a:endParaRPr lang="ru-RU" sz="1200" b="1" cap="all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/>
              <a:cs typeface="Times New Roman" panose="02020603050405020304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6791" y="1259035"/>
            <a:ext cx="2278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cap="all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ЗЕМЛИ ЛЕСНОГО </a:t>
            </a: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ФОНДА</a:t>
            </a:r>
          </a:p>
          <a:p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1477,2 га - 52,44%</a:t>
            </a:r>
            <a:endParaRPr lang="ru-RU" sz="1200" b="1" cap="all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/>
              <a:cs typeface="Times New Roman" panose="02020603050405020304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31223" y="2968239"/>
            <a:ext cx="1486304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cap="all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Земли </a:t>
            </a: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запаса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444,83 ГА - 15,8%</a:t>
            </a:r>
            <a:endParaRPr lang="ru-RU" sz="1200" b="1" cap="all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/>
              <a:cs typeface="Times New Roman" panose="02020603050405020304"/>
            </a:endParaRPr>
          </a:p>
        </p:txBody>
      </p:sp>
      <p:pic>
        <p:nvPicPr>
          <p:cNvPr id="22" name="Рисунок 21" descr="https://im0-tub-ru.yandex.net/i?id=fcaf9e1956be02d3c90d2471031ffb34-l&amp;n=1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394" y="2330132"/>
            <a:ext cx="1186815" cy="1186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s://bumper-stickers.ru/42010-thickbox_default/krugovye-strelki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912">
            <a:off x="2160340" y="1525693"/>
            <a:ext cx="4659206" cy="4814631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3172082" y="3332843"/>
            <a:ext cx="274947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Общая площадь </a:t>
            </a:r>
          </a:p>
          <a:p>
            <a:pPr algn="ctr"/>
            <a:r>
              <a:rPr lang="ru-RU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Муниципального</a:t>
            </a:r>
          </a:p>
          <a:p>
            <a:pPr algn="ctr"/>
            <a:r>
              <a:rPr lang="ru-RU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 образования</a:t>
            </a:r>
          </a:p>
          <a:p>
            <a:pPr algn="ctr"/>
            <a:r>
              <a:rPr lang="ru-RU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Times New Roman" panose="02020603050405020304"/>
              </a:rPr>
              <a:t>  2818 ГА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Заголовок 2"/>
          <p:cNvSpPr txBox="1">
            <a:spLocks/>
          </p:cNvSpPr>
          <p:nvPr/>
        </p:nvSpPr>
        <p:spPr>
          <a:xfrm>
            <a:off x="23384" y="0"/>
            <a:ext cx="9433048" cy="7638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Земельные ресурсы муниципального образования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2"/>
          <p:cNvSpPr txBox="1">
            <a:spLocks/>
          </p:cNvSpPr>
          <p:nvPr/>
        </p:nvSpPr>
        <p:spPr>
          <a:xfrm>
            <a:off x="-45898" y="116631"/>
            <a:ext cx="9433048" cy="5575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Транспортная доступность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4063" y="908720"/>
            <a:ext cx="3078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Расстояние до областного центра, города Калининграда – </a:t>
            </a:r>
            <a:r>
              <a:rPr lang="ru-RU" b="1" dirty="0" smtClean="0"/>
              <a:t>28</a:t>
            </a:r>
            <a:r>
              <a:rPr lang="ru-RU" dirty="0" smtClean="0"/>
              <a:t> километров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4156" y="2431085"/>
            <a:ext cx="27633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Расстояние до аэропорта Храброво –</a:t>
            </a:r>
            <a:r>
              <a:rPr lang="ru-RU" b="1" dirty="0" smtClean="0"/>
              <a:t> 45 </a:t>
            </a:r>
            <a:r>
              <a:rPr lang="ru-RU" dirty="0" smtClean="0"/>
              <a:t>километров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3308" y="3645024"/>
            <a:ext cx="32397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Через город Ладушкин проходит железнодорожный маршрут «Калининград- </a:t>
            </a:r>
            <a:r>
              <a:rPr lang="ru-RU" dirty="0" err="1" smtClean="0"/>
              <a:t>Мамоново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711547" y="5617138"/>
            <a:ext cx="6322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Наиболее удобным способом транспортного сообщения является междугородний автобусный маршрут №117 «Калининград – </a:t>
            </a:r>
            <a:r>
              <a:rPr lang="ru-RU" dirty="0" err="1" smtClean="0"/>
              <a:t>Мамоново</a:t>
            </a:r>
            <a:r>
              <a:rPr lang="ru-RU" dirty="0" smtClean="0"/>
              <a:t>»</a:t>
            </a:r>
          </a:p>
        </p:txBody>
      </p:sp>
      <p:pic>
        <p:nvPicPr>
          <p:cNvPr id="6146" name="Picture 2" descr="C:\Users\Артём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754" y="864317"/>
            <a:ext cx="5153025" cy="4638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Татьяна\Desktop\Ладушкин\Документы\Практики\инвстиционный паспорт\Gaz-v-derev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41802"/>
            <a:ext cx="3866781" cy="2488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C:\Users\Татьяна\Desktop\Ладушкин\Документы\Практики\инвстиционный паспорт\031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8233" y="3672086"/>
            <a:ext cx="4233857" cy="2766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Заголовок 2"/>
          <p:cNvSpPr txBox="1">
            <a:spLocks/>
          </p:cNvSpPr>
          <p:nvPr/>
        </p:nvSpPr>
        <p:spPr>
          <a:xfrm>
            <a:off x="-60585" y="0"/>
            <a:ext cx="9433048" cy="5575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Инженерная инфраструктура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64924" y="908720"/>
            <a:ext cx="45647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Возможность </a:t>
            </a:r>
            <a:r>
              <a:rPr lang="ru-RU" dirty="0" err="1" smtClean="0"/>
              <a:t>газифицирования</a:t>
            </a:r>
            <a:r>
              <a:rPr lang="ru-RU" dirty="0" smtClean="0"/>
              <a:t> зданий в рамках  строительства новых  индивидуальных жилых домов путем подведения газопровода низкого давления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409105" y="2386048"/>
            <a:ext cx="44764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Возможность подключения к центральному водоснабжению или путем бурения локальных скважин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57216" y="3578217"/>
            <a:ext cx="43210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Возможность установки септиков при строительстве индивидуальных жилых домов из-за отсутствия центральных очистных систем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79508" y="5335730"/>
            <a:ext cx="44764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Наличие резервных мощностей электроэнергии для подключения новых предприятий – 1МВт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wrap="none">
        <a:spAutoFit/>
      </a:bodyPr>
      <a:lstStyle>
        <a:defPPr fontAlgn="base">
          <a:defRPr sz="1400" dirty="0">
            <a:solidFill>
              <a:srgbClr val="2E2E2E"/>
            </a:solidFill>
            <a:latin typeface="Arial" panose="020B0604020202020204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39422</TotalTime>
  <Words>1667</Words>
  <Application>Microsoft Office PowerPoint</Application>
  <PresentationFormat>Экран (4:3)</PresentationFormat>
  <Paragraphs>276</Paragraphs>
  <Slides>22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Исполнительная</vt:lpstr>
      <vt:lpstr>ИНВЕСТИЦИОННЫЙ ПАСПОРТ МУНИЦИПАЛЬНОГО ОБРАЗОВАНИЯ «ЛАДУШКИНСКИЙ ГОРОДСКОЙ ОКРУГ»</vt:lpstr>
      <vt:lpstr>Содержание</vt:lpstr>
      <vt:lpstr>Приветствие  главы  администрации муниципального образования «Ладушкинский городской округ»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Динамика основных показателей социально-экономического развития округа</vt:lpstr>
      <vt:lpstr>Инвестиционная политика и направления развития благоприятного инвестиционного климата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Презентация1</dc:title>
  <dc:creator>Балашова В.Н.</dc:creator>
  <cp:lastModifiedBy>Артём</cp:lastModifiedBy>
  <cp:revision>380</cp:revision>
  <dcterms:created xsi:type="dcterms:W3CDTF">2018-10-26T08:12:00Z</dcterms:created>
  <dcterms:modified xsi:type="dcterms:W3CDTF">2019-12-28T08:17:49Z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Презентация1</vt:lpwstr>
  </property>
  <property fmtid="{D5CDD505-2E9C-101B-9397-08002B2CF9AE}" pid="3" name="SlideDescription">
    <vt:lpwstr/>
  </property>
  <property fmtid="{D5CDD505-2E9C-101B-9397-08002B2CF9AE}" pid="4" name="KSOProductBuildVer">
    <vt:lpwstr>1049-10.2.0.7549</vt:lpwstr>
  </property>
</Properties>
</file>